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4"/>
    <p:sldMasterId id="2147483833" r:id="rId5"/>
  </p:sldMasterIdLst>
  <p:notesMasterIdLst>
    <p:notesMasterId r:id="rId31"/>
  </p:notesMasterIdLst>
  <p:sldIdLst>
    <p:sldId id="2147483165" r:id="rId6"/>
    <p:sldId id="2147483175" r:id="rId7"/>
    <p:sldId id="2147483181" r:id="rId8"/>
    <p:sldId id="2147483183" r:id="rId9"/>
    <p:sldId id="2147483190" r:id="rId10"/>
    <p:sldId id="2147483191" r:id="rId11"/>
    <p:sldId id="2147483194" r:id="rId12"/>
    <p:sldId id="2147483195" r:id="rId13"/>
    <p:sldId id="2147483196" r:id="rId14"/>
    <p:sldId id="2147483197" r:id="rId15"/>
    <p:sldId id="2147483198" r:id="rId16"/>
    <p:sldId id="2147483182" r:id="rId17"/>
    <p:sldId id="2147483188" r:id="rId18"/>
    <p:sldId id="2147483185" r:id="rId19"/>
    <p:sldId id="2147483186" r:id="rId20"/>
    <p:sldId id="2147483187" r:id="rId21"/>
    <p:sldId id="2147483189" r:id="rId22"/>
    <p:sldId id="2147483161" r:id="rId23"/>
    <p:sldId id="2147483178" r:id="rId24"/>
    <p:sldId id="2147483163" r:id="rId25"/>
    <p:sldId id="2147483164" r:id="rId26"/>
    <p:sldId id="2147483179" r:id="rId27"/>
    <p:sldId id="2147483180" r:id="rId28"/>
    <p:sldId id="2147483176" r:id="rId29"/>
    <p:sldId id="2147483177" r:id="rId30"/>
  </p:sldIdLst>
  <p:sldSz cx="12192000" cy="6858000"/>
  <p:notesSz cx="7010400" cy="9296400"/>
  <p:embeddedFontLst>
    <p:embeddedFont>
      <p:font typeface="Helvetica" panose="020B060402020202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600" userDrawn="1">
          <p15:clr>
            <a:srgbClr val="A4A3A4"/>
          </p15:clr>
        </p15:guide>
        <p15:guide id="2" orient="horz" pos="2664" userDrawn="1">
          <p15:clr>
            <a:srgbClr val="A4A3A4"/>
          </p15:clr>
        </p15:guide>
        <p15:guide id="3"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5FB4114-6BE1-6949-A4E0-C95ACCC1C3B1}" name="Crystal Kallem" initials="" userId="S::crystal.kallem@pocp.com::cf198385-2c46-4200-97af-81ffa90ba811" providerId="AD"/>
  <p188:author id="{B4E91F57-4575-39C6-1247-3E33EA7CFF16}" name="Crystal Kallem" initials="CK" userId="S::crystal.kallem@ckconsultingllc.com::d0b49d48-d104-4cc9-a5a8-057dc311aeba" providerId="AD"/>
  <p188:author id="{13AA608C-18F5-9CD5-7F38-B06DDD59B843}" name="Guest User" initials="GU" userId="S::urn:spo:anon#2de5f567545df82bacb812e29d64652add563552d69fea97197e9963dd265113::" providerId="AD"/>
  <p188:author id="{F75CD995-BEB9-609C-5AA2-9F282FE27860}" name="Michele Galioto" initials="MG" userId="S::michele.galioto@pocp.com::166f4011-c300-4111-b6e8-58838df26dc7" providerId="AD"/>
  <p188:author id="{2C1768AA-E4C0-C584-A340-2B3F8FE75C5D}" name="Leslie Amoros" initials="" userId="S::leslie.amoros@pocp.com::feb29b94-f3f8-48e9-aee9-8cf49a642336" providerId="AD"/>
  <p188:author id="{485FF3D2-16CD-67B1-CB16-3EDCCBFAC87B}" name="Jocelyn Keegan" initials="JK" userId="S::jocelyn.keegan@pocp.com::1c79b783-4f44-4a01-a608-d390b403a403" providerId="AD"/>
  <p188:author id="{87E33CE1-988F-A09D-5926-B4B866B39288}" name="Alix Goss" initials="AG" userId="S::alix.goss@pocp.com::66981775-1c87-4ec0-9080-c2d94b58a85f" providerId="AD"/>
  <p188:author id="{51BC55F5-65B6-3272-E0A2-405AD7166879}" name="Yan Heras" initials="YH" userId="f2b1316761da924a"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7" name="Vanessa Candelora" initials="VC" lastIdx="3" clrIdx="6">
    <p:extLst>
      <p:ext uri="{19B8F6BF-5375-455C-9EA6-DF929625EA0E}">
        <p15:presenceInfo xmlns:p15="http://schemas.microsoft.com/office/powerpoint/2012/main" userId="Vanessa Candelora" providerId="None"/>
      </p:ext>
    </p:extLst>
  </p:cmAuthor>
  <p:cmAuthor id="1" name="Dana Marcelonis" initials="DM" lastIdx="106" clrIdx="0">
    <p:extLst>
      <p:ext uri="{19B8F6BF-5375-455C-9EA6-DF929625EA0E}">
        <p15:presenceInfo xmlns:p15="http://schemas.microsoft.com/office/powerpoint/2012/main" userId="Dana Marcelonis" providerId="None"/>
      </p:ext>
    </p:extLst>
  </p:cmAuthor>
  <p:cmAuthor id="8" name="Guest User" initials="GU [2]" lastIdx="30" clrIdx="7">
    <p:extLst>
      <p:ext uri="{19B8F6BF-5375-455C-9EA6-DF929625EA0E}">
        <p15:presenceInfo xmlns:p15="http://schemas.microsoft.com/office/powerpoint/2012/main" userId="S::urn:spo:anon#4b16d5f1a5f512349c7f84a3a5afa89e699b93847f7f5764df98f2852b5f403c::" providerId="AD"/>
      </p:ext>
    </p:extLst>
  </p:cmAuthor>
  <p:cmAuthor id="2" name="Jocelyn Keegan" initials="JK" lastIdx="56" clrIdx="1">
    <p:extLst>
      <p:ext uri="{19B8F6BF-5375-455C-9EA6-DF929625EA0E}">
        <p15:presenceInfo xmlns:p15="http://schemas.microsoft.com/office/powerpoint/2012/main" userId="Jocelyn Keegan" providerId="None"/>
      </p:ext>
    </p:extLst>
  </p:cmAuthor>
  <p:cmAuthor id="3" name="Kathy Moncelsi" initials="KM" lastIdx="4" clrIdx="2">
    <p:extLst>
      <p:ext uri="{19B8F6BF-5375-455C-9EA6-DF929625EA0E}">
        <p15:presenceInfo xmlns:p15="http://schemas.microsoft.com/office/powerpoint/2012/main" userId="Kathy Moncelsi" providerId="None"/>
      </p:ext>
    </p:extLst>
  </p:cmAuthor>
  <p:cmAuthor id="4" name="Alix Goss" initials="AG" lastIdx="1" clrIdx="3">
    <p:extLst>
      <p:ext uri="{19B8F6BF-5375-455C-9EA6-DF929625EA0E}">
        <p15:presenceInfo xmlns:p15="http://schemas.microsoft.com/office/powerpoint/2012/main" userId="S::alix@imprado.com::48a8f9be-3a6f-4085-90cb-1a4a0cce6f59" providerId="AD"/>
      </p:ext>
    </p:extLst>
  </p:cmAuthor>
  <p:cmAuthor id="5" name="Jocelyn Keegan" initials="JK [2]" lastIdx="12" clrIdx="4">
    <p:extLst>
      <p:ext uri="{19B8F6BF-5375-455C-9EA6-DF929625EA0E}">
        <p15:presenceInfo xmlns:p15="http://schemas.microsoft.com/office/powerpoint/2012/main" userId="S::jocelyn.keegan@pocp.com::1c79b783-4f44-4a01-a608-d390b403a403" providerId="AD"/>
      </p:ext>
    </p:extLst>
  </p:cmAuthor>
  <p:cmAuthor id="6" name="Guest User" initials="GU" lastIdx="3" clrIdx="5">
    <p:extLst>
      <p:ext uri="{19B8F6BF-5375-455C-9EA6-DF929625EA0E}">
        <p15:presenceInfo xmlns:p15="http://schemas.microsoft.com/office/powerpoint/2012/main" userId="S::urn:spo:anon#9bf65f3cdd3c6e88b9646dad6aa4a9ebe37c124c18c13df3c5fda69c8a94c4f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16161"/>
    <a:srgbClr val="A91F24"/>
    <a:srgbClr val="51657F"/>
    <a:srgbClr val="042F52"/>
    <a:srgbClr val="EFB47F"/>
    <a:srgbClr val="677D9D"/>
    <a:srgbClr val="384049"/>
    <a:srgbClr val="E4E4E4"/>
    <a:srgbClr val="D6843C"/>
    <a:srgbClr val="D5A2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63C30CC-4989-4B5D-A6AA-14DD91046E4D}">
  <a:tblStyle styleId="{263C30CC-4989-4B5D-A6AA-14DD91046E4D}"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1E7E7"/>
          </a:solidFill>
        </a:fill>
      </a:tcStyle>
    </a:wholeTbl>
    <a:band1H>
      <a:tcTxStyle/>
      <a:tcStyle>
        <a:tcBdr/>
        <a:fill>
          <a:solidFill>
            <a:srgbClr val="E1CBCB"/>
          </a:solidFill>
        </a:fill>
      </a:tcStyle>
    </a:band1H>
    <a:band2H>
      <a:tcTxStyle/>
      <a:tcStyle>
        <a:tcBdr/>
      </a:tcStyle>
    </a:band2H>
    <a:band1V>
      <a:tcTxStyle/>
      <a:tcStyle>
        <a:tcBdr/>
        <a:fill>
          <a:solidFill>
            <a:srgbClr val="E1CBCB"/>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283" autoAdjust="0"/>
    <p:restoredTop sz="86410" autoAdjust="0"/>
  </p:normalViewPr>
  <p:slideViewPr>
    <p:cSldViewPr snapToGrid="0">
      <p:cViewPr varScale="1">
        <p:scale>
          <a:sx n="99" d="100"/>
          <a:sy n="99" d="100"/>
        </p:scale>
        <p:origin x="150" y="306"/>
      </p:cViewPr>
      <p:guideLst>
        <p:guide pos="600"/>
        <p:guide orient="horz" pos="2664"/>
        <p:guide orient="horz" pos="3144"/>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heme" Target="theme/theme1.xml"/><Relationship Id="rId21" Type="http://schemas.openxmlformats.org/officeDocument/2006/relationships/slide" Target="slides/slide16.xml"/><Relationship Id="rId34" Type="http://schemas.openxmlformats.org/officeDocument/2006/relationships/font" Target="fonts/font3.fntdata"/><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font" Target="fonts/font4.fntdata"/><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2.fntdata"/><Relationship Id="rId38" Type="http://schemas.openxmlformats.org/officeDocument/2006/relationships/viewProps" Target="viewProps.xml"/></Relationships>
</file>

<file path=ppt/media/image1.jpeg>
</file>

<file path=ppt/media/image2.png>
</file>

<file path=ppt/media/image3.jpeg>
</file>

<file path=ppt/media/image4.jpeg>
</file>

<file path=ppt/media/image5.jpe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37840" cy="466434"/>
          </a:xfrm>
          <a:prstGeom prst="rect">
            <a:avLst/>
          </a:prstGeom>
          <a:noFill/>
          <a:ln>
            <a:noFill/>
          </a:ln>
        </p:spPr>
        <p:txBody>
          <a:bodyPr spcFirstLastPara="1" wrap="square" lIns="93175" tIns="46575" rIns="93175" bIns="46575"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970938" y="0"/>
            <a:ext cx="3037840" cy="466434"/>
          </a:xfrm>
          <a:prstGeom prst="rect">
            <a:avLst/>
          </a:prstGeom>
          <a:noFill/>
          <a:ln>
            <a:noFill/>
          </a:ln>
        </p:spPr>
        <p:txBody>
          <a:bodyPr spcFirstLastPara="1" wrap="square" lIns="93175" tIns="46575" rIns="93175" bIns="46575"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01040" y="4473892"/>
            <a:ext cx="5608320" cy="3660458"/>
          </a:xfrm>
          <a:prstGeom prst="rect">
            <a:avLst/>
          </a:prstGeom>
          <a:noFill/>
          <a:ln>
            <a:noFill/>
          </a:ln>
        </p:spPr>
        <p:txBody>
          <a:bodyPr spcFirstLastPara="1" wrap="square" lIns="93175" tIns="46575" rIns="93175" bIns="46575"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29967"/>
            <a:ext cx="3037840" cy="466433"/>
          </a:xfrm>
          <a:prstGeom prst="rect">
            <a:avLst/>
          </a:prstGeom>
          <a:noFill/>
          <a:ln>
            <a:noFill/>
          </a:ln>
        </p:spPr>
        <p:txBody>
          <a:bodyPr spcFirstLastPara="1" wrap="square" lIns="93175" tIns="46575" rIns="93175" bIns="46575"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970938" y="8829967"/>
            <a:ext cx="3037840" cy="466433"/>
          </a:xfrm>
          <a:prstGeom prst="rect">
            <a:avLst/>
          </a:prstGeom>
          <a:noFill/>
          <a:ln>
            <a:noFill/>
          </a:ln>
        </p:spPr>
        <p:txBody>
          <a:bodyPr spcFirstLastPara="1" wrap="square" lIns="93175" tIns="46575" rIns="93175" bIns="465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9050499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a:extLst>
            <a:ext uri="{FF2B5EF4-FFF2-40B4-BE49-F238E27FC236}">
              <a16:creationId xmlns:a16="http://schemas.microsoft.com/office/drawing/2014/main" id="{4B06D0B8-CA60-7CF6-D7F7-593643A381FC}"/>
            </a:ext>
          </a:extLst>
        </p:cNvPr>
        <p:cNvGrpSpPr/>
        <p:nvPr/>
      </p:nvGrpSpPr>
      <p:grpSpPr>
        <a:xfrm>
          <a:off x="0" y="0"/>
          <a:ext cx="0" cy="0"/>
          <a:chOff x="0" y="0"/>
          <a:chExt cx="0" cy="0"/>
        </a:xfrm>
      </p:grpSpPr>
      <p:sp>
        <p:nvSpPr>
          <p:cNvPr id="98" name="Google Shape;98;p1:notes">
            <a:extLst>
              <a:ext uri="{FF2B5EF4-FFF2-40B4-BE49-F238E27FC236}">
                <a16:creationId xmlns:a16="http://schemas.microsoft.com/office/drawing/2014/main" id="{6A2F3E36-7E3C-CE1D-3B79-72C84A176D1C}"/>
              </a:ext>
            </a:extLst>
          </p:cNvPr>
          <p:cNvSpPr txBox="1">
            <a:spLocks noGrp="1"/>
          </p:cNvSpPr>
          <p:nvPr>
            <p:ph type="body" idx="1"/>
          </p:nvPr>
        </p:nvSpPr>
        <p:spPr>
          <a:xfrm>
            <a:off x="701040" y="4473892"/>
            <a:ext cx="5608320" cy="3660458"/>
          </a:xfrm>
          <a:prstGeom prst="rect">
            <a:avLst/>
          </a:prstGeom>
        </p:spPr>
        <p:txBody>
          <a:bodyPr spcFirstLastPara="1" wrap="square" lIns="93175" tIns="46575" rIns="93175" bIns="46575" anchor="t" anchorCtr="0">
            <a:noAutofit/>
          </a:bodyPr>
          <a:lstStyle/>
          <a:p>
            <a:pPr marL="0" lvl="0" indent="0" algn="l" rtl="0">
              <a:spcBef>
                <a:spcPts val="0"/>
              </a:spcBef>
              <a:spcAft>
                <a:spcPts val="0"/>
              </a:spcAft>
              <a:buNone/>
            </a:pPr>
            <a:endParaRPr lang="en-US" dirty="0"/>
          </a:p>
        </p:txBody>
      </p:sp>
      <p:sp>
        <p:nvSpPr>
          <p:cNvPr id="99" name="Google Shape;99;p1:notes">
            <a:extLst>
              <a:ext uri="{FF2B5EF4-FFF2-40B4-BE49-F238E27FC236}">
                <a16:creationId xmlns:a16="http://schemas.microsoft.com/office/drawing/2014/main" id="{35D9DA99-06C8-18B3-FBAD-5A31B051B1EB}"/>
              </a:ext>
            </a:extLst>
          </p:cNvPr>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11371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87808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027715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0BE9B7-F74D-221C-8FDE-825330A6A47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8C8FA7-86EC-A201-6C12-4297D95778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04F65C-0387-8F65-9142-767E1E8B14B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3B08769-8E2F-4B9D-E972-CBBD76708CBD}"/>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27787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0B72D6-E6E1-B751-28D6-CBE35C069B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3EF12E-AB3C-3F41-0412-7DCA7DD3DA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80CB7F-F418-5F36-DD32-B1B41208FB6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277AD38-C008-1BF9-76E7-1041DC7A86F2}"/>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307064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330894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455B90-1EE7-D6CA-3BBD-2F7D1C154D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8F9428-C1C5-83B7-83C6-DD20B8F04D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16AE6F-0700-8159-997E-3CAD9E8EA9B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511224-475C-61D8-229C-08D933C5F324}"/>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71632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144663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154534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9C7932-E936-0CC1-2026-FA3090B08FB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D2FD08-29EC-A531-E568-B78E9D2FC2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7602CF-3A0E-E657-A83A-5840E8D78C8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1B6214D-D078-9945-7552-BD65159D9CEB}"/>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624819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FAA7B7C-BCF4-4226-B195-CE771F4386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936303" cy="6858000"/>
          </a:xfrm>
          <a:prstGeom prst="rect">
            <a:avLst/>
          </a:prstGeom>
        </p:spPr>
      </p:pic>
      <p:sp>
        <p:nvSpPr>
          <p:cNvPr id="8" name="Text Placeholder 7">
            <a:extLst>
              <a:ext uri="{FF2B5EF4-FFF2-40B4-BE49-F238E27FC236}">
                <a16:creationId xmlns:a16="http://schemas.microsoft.com/office/drawing/2014/main" id="{C210965C-DF07-4C6E-A6AB-EFDD090441E5}"/>
              </a:ext>
            </a:extLst>
          </p:cNvPr>
          <p:cNvSpPr>
            <a:spLocks noGrp="1"/>
          </p:cNvSpPr>
          <p:nvPr>
            <p:ph type="body" sz="quarter" idx="10" hasCustomPrompt="1"/>
          </p:nvPr>
        </p:nvSpPr>
        <p:spPr>
          <a:xfrm>
            <a:off x="4763294" y="3645567"/>
            <a:ext cx="6335882" cy="535531"/>
          </a:xfrm>
          <a:prstGeom prst="rect">
            <a:avLst/>
          </a:prstGeom>
        </p:spPr>
        <p:txBody>
          <a:bodyPr anchor="b"/>
          <a:lstStyle>
            <a:lvl1pPr marL="0" indent="0" algn="r">
              <a:buNone/>
              <a:defRPr sz="3200" b="0">
                <a:solidFill>
                  <a:schemeClr val="accent3"/>
                </a:solidFill>
              </a:defRPr>
            </a:lvl1pPr>
            <a:lvl2pPr marL="457200" indent="0">
              <a:buNone/>
              <a:defRPr sz="3200"/>
            </a:lvl2pPr>
            <a:lvl3pPr marL="914400" indent="0">
              <a:buNone/>
              <a:defRPr sz="3200"/>
            </a:lvl3pPr>
            <a:lvl4pPr marL="1371600" indent="0">
              <a:buNone/>
              <a:defRPr sz="3200"/>
            </a:lvl4pPr>
            <a:lvl5pPr marL="1828800" indent="0">
              <a:buNone/>
              <a:defRPr sz="3200"/>
            </a:lvl5pPr>
          </a:lstStyle>
          <a:p>
            <a:pPr lvl="0"/>
            <a:r>
              <a:rPr lang="en-US" dirty="0"/>
              <a:t>Presentation Subtitle</a:t>
            </a:r>
          </a:p>
        </p:txBody>
      </p:sp>
      <p:pic>
        <p:nvPicPr>
          <p:cNvPr id="3" name="Picture 2" descr="Text, logo&#10;&#10;Description automatically generated">
            <a:extLst>
              <a:ext uri="{FF2B5EF4-FFF2-40B4-BE49-F238E27FC236}">
                <a16:creationId xmlns:a16="http://schemas.microsoft.com/office/drawing/2014/main" id="{85DBC1B3-9973-A383-A8E1-DEC586C9172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454711" y="275461"/>
            <a:ext cx="3136398" cy="801626"/>
          </a:xfrm>
          <a:prstGeom prst="rect">
            <a:avLst/>
          </a:prstGeom>
        </p:spPr>
      </p:pic>
      <p:sp>
        <p:nvSpPr>
          <p:cNvPr id="4" name="Title 9">
            <a:extLst>
              <a:ext uri="{FF2B5EF4-FFF2-40B4-BE49-F238E27FC236}">
                <a16:creationId xmlns:a16="http://schemas.microsoft.com/office/drawing/2014/main" id="{FCB7F558-F3F2-2C71-4251-E98792B852FD}"/>
              </a:ext>
            </a:extLst>
          </p:cNvPr>
          <p:cNvSpPr>
            <a:spLocks noGrp="1"/>
          </p:cNvSpPr>
          <p:nvPr>
            <p:ph type="title" idx="4294967295" hasCustomPrompt="1"/>
          </p:nvPr>
        </p:nvSpPr>
        <p:spPr>
          <a:xfrm>
            <a:off x="4763292" y="2733676"/>
            <a:ext cx="6335883" cy="911892"/>
          </a:xfrm>
          <a:prstGeom prst="rect">
            <a:avLst/>
          </a:prstGeom>
        </p:spPr>
        <p:txBody>
          <a:bodyPr anchor="b"/>
          <a:lstStyle>
            <a:lvl1pPr algn="r">
              <a:defRPr sz="3200" b="1">
                <a:solidFill>
                  <a:schemeClr val="accent1"/>
                </a:solidFill>
              </a:defRPr>
            </a:lvl1pPr>
          </a:lstStyle>
          <a:p>
            <a:r>
              <a:rPr lang="en-CA" dirty="0"/>
              <a:t>PRESENTATION TITLE</a:t>
            </a:r>
          </a:p>
        </p:txBody>
      </p:sp>
      <p:sp>
        <p:nvSpPr>
          <p:cNvPr id="5" name="Google Shape;102;p19">
            <a:extLst>
              <a:ext uri="{FF2B5EF4-FFF2-40B4-BE49-F238E27FC236}">
                <a16:creationId xmlns:a16="http://schemas.microsoft.com/office/drawing/2014/main" id="{BC92C4EF-7C64-DA8F-F95C-01B769FB5E27}"/>
              </a:ext>
            </a:extLst>
          </p:cNvPr>
          <p:cNvSpPr txBox="1"/>
          <p:nvPr userDrawn="1"/>
        </p:nvSpPr>
        <p:spPr>
          <a:xfrm>
            <a:off x="2332645" y="1518170"/>
            <a:ext cx="8795730" cy="511615"/>
          </a:xfrm>
          <a:prstGeom prst="rect">
            <a:avLst/>
          </a:prstGeom>
          <a:noFill/>
          <a:ln>
            <a:noFill/>
          </a:ln>
        </p:spPr>
        <p:txBody>
          <a:bodyPr spcFirstLastPara="1" wrap="square" lIns="0" tIns="0" rIns="0" bIns="0" anchor="t" anchorCtr="0">
            <a:noAutofit/>
          </a:bodyPr>
          <a:lstStyle/>
          <a:p>
            <a:pPr lvl="0" algn="r"/>
            <a:r>
              <a:rPr lang="en-US" sz="2800" b="1" dirty="0">
                <a:solidFill>
                  <a:schemeClr val="bg2"/>
                </a:solidFill>
                <a:latin typeface="+mj-lt"/>
                <a:cs typeface="Arial" panose="020B0604020202020204" pitchFamily="34" charset="0"/>
              </a:rPr>
              <a:t>Strategy to Execution:</a:t>
            </a:r>
          </a:p>
          <a:p>
            <a:pPr lvl="0" algn="r"/>
            <a:r>
              <a:rPr lang="en-US" sz="1800" b="1" dirty="0">
                <a:solidFill>
                  <a:schemeClr val="bg2"/>
                </a:solidFill>
                <a:latin typeface="+mj-lt"/>
                <a:cs typeface="Arial" panose="020B0604020202020204" pitchFamily="34" charset="0"/>
              </a:rPr>
              <a:t>Better Prior Authorization by Integrating Operations, FHIR and CMS-0057</a:t>
            </a:r>
            <a:endParaRPr lang="en-US" sz="1800" b="0" i="0" u="none" strike="noStrike" cap="none" dirty="0">
              <a:solidFill>
                <a:schemeClr val="bg2"/>
              </a:solidFill>
              <a:latin typeface="+mj-lt"/>
              <a:cs typeface="Arial" panose="020B0604020202020204" pitchFamily="34" charset="0"/>
              <a:sym typeface="Arial"/>
            </a:endParaRPr>
          </a:p>
        </p:txBody>
      </p:sp>
      <p:sp>
        <p:nvSpPr>
          <p:cNvPr id="9" name="Rectangle 8">
            <a:extLst>
              <a:ext uri="{FF2B5EF4-FFF2-40B4-BE49-F238E27FC236}">
                <a16:creationId xmlns:a16="http://schemas.microsoft.com/office/drawing/2014/main" id="{58BF7FDD-131B-74EA-B910-B6EDCDE333D7}"/>
              </a:ext>
            </a:extLst>
          </p:cNvPr>
          <p:cNvSpPr/>
          <p:nvPr userDrawn="1"/>
        </p:nvSpPr>
        <p:spPr>
          <a:xfrm>
            <a:off x="4936303" y="6552771"/>
            <a:ext cx="2051774" cy="1590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Footer Placeholder 11">
            <a:extLst>
              <a:ext uri="{FF2B5EF4-FFF2-40B4-BE49-F238E27FC236}">
                <a16:creationId xmlns:a16="http://schemas.microsoft.com/office/drawing/2014/main" id="{4260114E-7EAB-81A6-5172-8B041FF30BBA}"/>
              </a:ext>
            </a:extLst>
          </p:cNvPr>
          <p:cNvSpPr txBox="1">
            <a:spLocks/>
          </p:cNvSpPr>
          <p:nvPr userDrawn="1"/>
        </p:nvSpPr>
        <p:spPr>
          <a:xfrm>
            <a:off x="5087919" y="6581429"/>
            <a:ext cx="6496050" cy="159035"/>
          </a:xfrm>
          <a:prstGeom prst="rect">
            <a:avLst/>
          </a:prstGeom>
        </p:spPr>
        <p:txBody>
          <a:bodyPr lIns="0" tIns="0" rIns="0" bIns="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defRPr/>
            </a:pPr>
            <a:r>
              <a:rPr lang="en-US" sz="700" dirty="0">
                <a:solidFill>
                  <a:schemeClr val="bg1">
                    <a:lumMod val="65000"/>
                  </a:schemeClr>
                </a:solidFill>
                <a:latin typeface="Arial" panose="020B0604020202020204" pitchFamily="34" charset="0"/>
                <a:cs typeface="Arial" panose="020B0604020202020204" pitchFamily="34" charset="0"/>
              </a:rPr>
              <a:t>®Health Level Seven and HL7 are registered trademarks of Health Level Seven International, registered with the United States Patent and Trademark Office.</a:t>
            </a:r>
          </a:p>
        </p:txBody>
      </p:sp>
    </p:spTree>
    <p:extLst>
      <p:ext uri="{BB962C8B-B14F-4D97-AF65-F5344CB8AC3E}">
        <p14:creationId xmlns:p14="http://schemas.microsoft.com/office/powerpoint/2010/main" val="4070963016"/>
      </p:ext>
    </p:extLst>
  </p:cSld>
  <p:clrMapOvr>
    <a:masterClrMapping/>
  </p:clrMapOvr>
  <p:hf hd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970C457-9F9E-46F0-A916-CC6DB41D9F12}"/>
              </a:ext>
            </a:extLst>
          </p:cNvPr>
          <p:cNvSpPr>
            <a:spLocks noGrp="1"/>
          </p:cNvSpPr>
          <p:nvPr>
            <p:ph type="sldNum" sz="quarter" idx="12"/>
          </p:nvPr>
        </p:nvSpPr>
        <p:spPr>
          <a:xfrm>
            <a:off x="9239250" y="6489700"/>
            <a:ext cx="2743200" cy="365125"/>
          </a:xfrm>
          <a:prstGeom prst="rect">
            <a:avLst/>
          </a:prstGeom>
        </p:spPr>
        <p:txBody>
          <a:bodyPr anchor="ctr"/>
          <a:lstStyle>
            <a:lvl1pPr algn="r">
              <a:defRPr sz="1100">
                <a:solidFill>
                  <a:schemeClr val="bg2">
                    <a:lumMod val="60000"/>
                    <a:lumOff val="40000"/>
                  </a:schemeClr>
                </a:solidFill>
              </a:defRPr>
            </a:lvl1pPr>
          </a:lstStyle>
          <a:p>
            <a:fld id="{B4887C3B-057F-4D1D-8672-DA58E661878F}" type="slidenum">
              <a:rPr lang="en-US" smtClean="0"/>
              <a:pPr/>
              <a:t>‹#›</a:t>
            </a:fld>
            <a:endParaRPr lang="en-US"/>
          </a:p>
        </p:txBody>
      </p:sp>
      <p:pic>
        <p:nvPicPr>
          <p:cNvPr id="7" name="Picture 6">
            <a:extLst>
              <a:ext uri="{FF2B5EF4-FFF2-40B4-BE49-F238E27FC236}">
                <a16:creationId xmlns:a16="http://schemas.microsoft.com/office/drawing/2014/main" id="{83DC3FD4-64B5-4278-942E-156D356BF4A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298535" cy="1890031"/>
          </a:xfrm>
          <a:prstGeom prst="rect">
            <a:avLst/>
          </a:prstGeom>
        </p:spPr>
      </p:pic>
      <p:sp>
        <p:nvSpPr>
          <p:cNvPr id="2" name="Title 1">
            <a:extLst>
              <a:ext uri="{FF2B5EF4-FFF2-40B4-BE49-F238E27FC236}">
                <a16:creationId xmlns:a16="http://schemas.microsoft.com/office/drawing/2014/main" id="{24BCC1CF-727A-9D7C-16E1-5C30259441C3}"/>
              </a:ext>
            </a:extLst>
          </p:cNvPr>
          <p:cNvSpPr>
            <a:spLocks noGrp="1"/>
          </p:cNvSpPr>
          <p:nvPr>
            <p:ph type="title" hasCustomPrompt="1"/>
          </p:nvPr>
        </p:nvSpPr>
        <p:spPr>
          <a:xfrm>
            <a:off x="3951214" y="365126"/>
            <a:ext cx="7654644" cy="775778"/>
          </a:xfrm>
          <a:prstGeom prst="rect">
            <a:avLst/>
          </a:prstGeom>
        </p:spPr>
        <p:txBody>
          <a:bodyPr/>
          <a:lstStyle>
            <a:lvl1pPr algn="r">
              <a:defRPr sz="4000"/>
            </a:lvl1pPr>
          </a:lstStyle>
          <a:p>
            <a:r>
              <a:rPr lang="en-US" dirty="0"/>
              <a:t>Slide Title</a:t>
            </a:r>
            <a:endParaRPr lang="en-CA" dirty="0"/>
          </a:p>
        </p:txBody>
      </p:sp>
    </p:spTree>
    <p:extLst>
      <p:ext uri="{BB962C8B-B14F-4D97-AF65-F5344CB8AC3E}">
        <p14:creationId xmlns:p14="http://schemas.microsoft.com/office/powerpoint/2010/main" val="877972091"/>
      </p:ext>
    </p:extLst>
  </p:cSld>
  <p:clrMapOvr>
    <a:masterClrMapping/>
  </p:clrMapOvr>
  <p:hf hd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970C457-9F9E-46F0-A916-CC6DB41D9F12}"/>
              </a:ext>
            </a:extLst>
          </p:cNvPr>
          <p:cNvSpPr>
            <a:spLocks noGrp="1"/>
          </p:cNvSpPr>
          <p:nvPr>
            <p:ph type="sldNum" sz="quarter" idx="12"/>
          </p:nvPr>
        </p:nvSpPr>
        <p:spPr>
          <a:xfrm>
            <a:off x="9239250" y="6489700"/>
            <a:ext cx="2743200" cy="365125"/>
          </a:xfrm>
          <a:prstGeom prst="rect">
            <a:avLst/>
          </a:prstGeom>
        </p:spPr>
        <p:txBody>
          <a:bodyPr anchor="ctr"/>
          <a:lstStyle>
            <a:lvl1pPr algn="r">
              <a:defRPr sz="1100">
                <a:solidFill>
                  <a:schemeClr val="bg2">
                    <a:lumMod val="60000"/>
                    <a:lumOff val="40000"/>
                  </a:schemeClr>
                </a:solidFill>
              </a:defRPr>
            </a:lvl1pPr>
          </a:lstStyle>
          <a:p>
            <a:fld id="{B4887C3B-057F-4D1D-8672-DA58E661878F}" type="slidenum">
              <a:rPr lang="en-US" smtClean="0"/>
              <a:pPr/>
              <a:t>‹#›</a:t>
            </a:fld>
            <a:endParaRPr lang="en-US"/>
          </a:p>
        </p:txBody>
      </p:sp>
      <p:pic>
        <p:nvPicPr>
          <p:cNvPr id="7" name="Picture 6">
            <a:extLst>
              <a:ext uri="{FF2B5EF4-FFF2-40B4-BE49-F238E27FC236}">
                <a16:creationId xmlns:a16="http://schemas.microsoft.com/office/drawing/2014/main" id="{83DC3FD4-64B5-4278-942E-156D356BF4A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298535" cy="1890031"/>
          </a:xfrm>
          <a:prstGeom prst="rect">
            <a:avLst/>
          </a:prstGeom>
        </p:spPr>
      </p:pic>
      <p:sp>
        <p:nvSpPr>
          <p:cNvPr id="13" name="Text Placeholder 11">
            <a:extLst>
              <a:ext uri="{FF2B5EF4-FFF2-40B4-BE49-F238E27FC236}">
                <a16:creationId xmlns:a16="http://schemas.microsoft.com/office/drawing/2014/main" id="{3DC60153-C4A0-4ABD-BB96-7A6F62145BFF}"/>
              </a:ext>
            </a:extLst>
          </p:cNvPr>
          <p:cNvSpPr>
            <a:spLocks noGrp="1"/>
          </p:cNvSpPr>
          <p:nvPr>
            <p:ph type="body" sz="quarter" idx="14" hasCustomPrompt="1"/>
          </p:nvPr>
        </p:nvSpPr>
        <p:spPr>
          <a:xfrm>
            <a:off x="1104900" y="1890031"/>
            <a:ext cx="4794768" cy="1795363"/>
          </a:xfrm>
          <a:prstGeom prst="rect">
            <a:avLst/>
          </a:prstGeom>
        </p:spPr>
        <p:txBody>
          <a:bodyPr>
            <a:spAutoFit/>
          </a:bodyPr>
          <a:lstStyle>
            <a:lvl1pPr>
              <a:lnSpc>
                <a:spcPct val="100000"/>
              </a:lnSpc>
              <a:buClr>
                <a:schemeClr val="bg2"/>
              </a:buClr>
              <a:defRPr sz="2400"/>
            </a:lvl1pPr>
            <a:lvl2pPr marL="685800" indent="-228600">
              <a:lnSpc>
                <a:spcPct val="100000"/>
              </a:lnSpc>
              <a:buClr>
                <a:schemeClr val="accent1"/>
              </a:buClr>
              <a:buFont typeface="Arial" panose="020B0604020202020204" pitchFamily="34" charset="0"/>
              <a:buChar char="‒"/>
              <a:defRPr sz="2000"/>
            </a:lvl2pPr>
            <a:lvl3pPr>
              <a:lnSpc>
                <a:spcPct val="100000"/>
              </a:lnSpc>
              <a:buClr>
                <a:schemeClr val="accent3"/>
              </a:buClr>
              <a:defRPr sz="1800"/>
            </a:lvl3pPr>
            <a:lvl4pPr marL="1600200" indent="-228600">
              <a:lnSpc>
                <a:spcPct val="100000"/>
              </a:lnSpc>
              <a:buClr>
                <a:schemeClr val="accent4"/>
              </a:buClr>
              <a:buFont typeface="Arial" panose="020B0604020202020204" pitchFamily="34" charset="0"/>
              <a:buChar char="‒"/>
              <a:defRPr sz="1600"/>
            </a:lvl4pPr>
            <a:lvl5pPr>
              <a:lnSpc>
                <a:spcPct val="100000"/>
              </a:lnSpc>
              <a:buClr>
                <a:schemeClr val="bg2"/>
              </a:buClr>
              <a:defRPr sz="16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ext Placeholder 11">
            <a:extLst>
              <a:ext uri="{FF2B5EF4-FFF2-40B4-BE49-F238E27FC236}">
                <a16:creationId xmlns:a16="http://schemas.microsoft.com/office/drawing/2014/main" id="{14C08CF0-4515-4A31-9BA6-4B5F111047F6}"/>
              </a:ext>
            </a:extLst>
          </p:cNvPr>
          <p:cNvSpPr>
            <a:spLocks noGrp="1"/>
          </p:cNvSpPr>
          <p:nvPr>
            <p:ph type="body" sz="quarter" idx="15" hasCustomPrompt="1"/>
          </p:nvPr>
        </p:nvSpPr>
        <p:spPr>
          <a:xfrm>
            <a:off x="6457950" y="1890030"/>
            <a:ext cx="4794768" cy="1795363"/>
          </a:xfrm>
          <a:prstGeom prst="rect">
            <a:avLst/>
          </a:prstGeom>
        </p:spPr>
        <p:txBody>
          <a:bodyPr>
            <a:spAutoFit/>
          </a:bodyPr>
          <a:lstStyle>
            <a:lvl1pPr>
              <a:lnSpc>
                <a:spcPct val="100000"/>
              </a:lnSpc>
              <a:buClr>
                <a:schemeClr val="bg2"/>
              </a:buClr>
              <a:defRPr sz="2400"/>
            </a:lvl1pPr>
            <a:lvl2pPr marL="685800" indent="-228600">
              <a:lnSpc>
                <a:spcPct val="100000"/>
              </a:lnSpc>
              <a:buClr>
                <a:schemeClr val="accent1"/>
              </a:buClr>
              <a:buFont typeface="Arial" panose="020B0604020202020204" pitchFamily="34" charset="0"/>
              <a:buChar char="‒"/>
              <a:defRPr sz="2000"/>
            </a:lvl2pPr>
            <a:lvl3pPr>
              <a:lnSpc>
                <a:spcPct val="100000"/>
              </a:lnSpc>
              <a:buClr>
                <a:schemeClr val="accent3"/>
              </a:buClr>
              <a:defRPr sz="1800"/>
            </a:lvl3pPr>
            <a:lvl4pPr marL="1600200" indent="-228600">
              <a:lnSpc>
                <a:spcPct val="100000"/>
              </a:lnSpc>
              <a:buClr>
                <a:schemeClr val="accent4"/>
              </a:buClr>
              <a:buFont typeface="Arial" panose="020B0604020202020204" pitchFamily="34" charset="0"/>
              <a:buChar char="‒"/>
              <a:defRPr sz="1600"/>
            </a:lvl4pPr>
            <a:lvl5pPr>
              <a:lnSpc>
                <a:spcPct val="100000"/>
              </a:lnSpc>
              <a:buClr>
                <a:schemeClr val="bg2"/>
              </a:buClr>
              <a:defRPr sz="16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54DEF1C7-E37F-C422-6CD6-BA12D75E48B6}"/>
              </a:ext>
            </a:extLst>
          </p:cNvPr>
          <p:cNvSpPr>
            <a:spLocks noGrp="1"/>
          </p:cNvSpPr>
          <p:nvPr>
            <p:ph type="title" hasCustomPrompt="1"/>
          </p:nvPr>
        </p:nvSpPr>
        <p:spPr>
          <a:xfrm>
            <a:off x="3951214" y="365126"/>
            <a:ext cx="7654644" cy="775778"/>
          </a:xfrm>
          <a:prstGeom prst="rect">
            <a:avLst/>
          </a:prstGeom>
        </p:spPr>
        <p:txBody>
          <a:bodyPr/>
          <a:lstStyle>
            <a:lvl1pPr algn="r">
              <a:defRPr sz="4000"/>
            </a:lvl1pPr>
          </a:lstStyle>
          <a:p>
            <a:r>
              <a:rPr lang="en-US" dirty="0"/>
              <a:t>Slide Title</a:t>
            </a:r>
            <a:endParaRPr lang="en-CA" dirty="0"/>
          </a:p>
        </p:txBody>
      </p:sp>
    </p:spTree>
    <p:extLst>
      <p:ext uri="{BB962C8B-B14F-4D97-AF65-F5344CB8AC3E}">
        <p14:creationId xmlns:p14="http://schemas.microsoft.com/office/powerpoint/2010/main" val="2426941186"/>
      </p:ext>
    </p:extLst>
  </p:cSld>
  <p:clrMapOvr>
    <a:masterClrMapping/>
  </p:clrMapOvr>
  <p:hf hdr="0" dt="0"/>
  <p:extLst>
    <p:ext uri="{DCECCB84-F9BA-43D5-87BE-67443E8EF086}">
      <p15:sldGuideLst xmlns:p15="http://schemas.microsoft.com/office/powerpoint/2012/main">
        <p15:guide id="1" orient="horz" pos="2160">
          <p15:clr>
            <a:srgbClr val="FBAE40"/>
          </p15:clr>
        </p15:guide>
        <p15:guide id="2" pos="7320">
          <p15:clr>
            <a:srgbClr val="FBAE40"/>
          </p15:clr>
        </p15:guide>
        <p15:guide id="3" orient="horz" pos="19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ouble Body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86B4A48-247A-4C16-A6A8-B6C3BA5D1B6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936303" cy="6858000"/>
          </a:xfrm>
          <a:prstGeom prst="rect">
            <a:avLst/>
          </a:prstGeom>
        </p:spPr>
      </p:pic>
      <p:pic>
        <p:nvPicPr>
          <p:cNvPr id="10" name="Picture 9">
            <a:extLst>
              <a:ext uri="{FF2B5EF4-FFF2-40B4-BE49-F238E27FC236}">
                <a16:creationId xmlns:a16="http://schemas.microsoft.com/office/drawing/2014/main" id="{0C38BA55-8814-44D0-977F-268352C7169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 t="-1" r="-1466" b="-11706"/>
          <a:stretch/>
        </p:blipFill>
        <p:spPr>
          <a:xfrm>
            <a:off x="3713482" y="680665"/>
            <a:ext cx="8288017" cy="354616"/>
          </a:xfrm>
          <a:prstGeom prst="rect">
            <a:avLst/>
          </a:prstGeom>
        </p:spPr>
      </p:pic>
      <p:sp>
        <p:nvSpPr>
          <p:cNvPr id="16" name="Text Placeholder 15">
            <a:extLst>
              <a:ext uri="{FF2B5EF4-FFF2-40B4-BE49-F238E27FC236}">
                <a16:creationId xmlns:a16="http://schemas.microsoft.com/office/drawing/2014/main" id="{A93D870D-F2BF-4966-BD69-729039903A26}"/>
              </a:ext>
            </a:extLst>
          </p:cNvPr>
          <p:cNvSpPr>
            <a:spLocks noGrp="1"/>
          </p:cNvSpPr>
          <p:nvPr>
            <p:ph type="body" sz="quarter" idx="14" hasCustomPrompt="1"/>
          </p:nvPr>
        </p:nvSpPr>
        <p:spPr>
          <a:xfrm>
            <a:off x="3974740" y="1452134"/>
            <a:ext cx="3649526" cy="4980416"/>
          </a:xfrm>
          <a:prstGeom prst="rect">
            <a:avLst/>
          </a:prstGeom>
        </p:spPr>
        <p:txBody>
          <a:bodyPr/>
          <a:lstStyle>
            <a:lvl1pPr>
              <a:defRPr sz="2400">
                <a:solidFill>
                  <a:srgbClr val="472005"/>
                </a:solidFill>
              </a:defRPr>
            </a:lvl1pPr>
            <a:lvl2pPr>
              <a:defRPr sz="2000">
                <a:solidFill>
                  <a:srgbClr val="472005"/>
                </a:solidFill>
              </a:defRPr>
            </a:lvl2pPr>
            <a:lvl3pPr>
              <a:defRPr sz="1800">
                <a:solidFill>
                  <a:srgbClr val="472005"/>
                </a:solidFill>
              </a:defRPr>
            </a:lvl3pPr>
            <a:lvl4pPr>
              <a:defRPr sz="1600">
                <a:solidFill>
                  <a:srgbClr val="472005"/>
                </a:solidFill>
              </a:defRPr>
            </a:lvl4pPr>
            <a:lvl5pPr>
              <a:defRPr sz="1600">
                <a:solidFill>
                  <a:srgbClr val="472005"/>
                </a:solidFill>
              </a:defRPr>
            </a:lvl5pPr>
          </a:lstStyle>
          <a:p>
            <a:pPr lvl="0"/>
            <a:r>
              <a:rPr lang="en-US"/>
              <a:t>Level 1 Bullet</a:t>
            </a:r>
          </a:p>
          <a:p>
            <a:pPr lvl="1"/>
            <a:r>
              <a:rPr lang="en-US"/>
              <a:t>Level 2 Bullet</a:t>
            </a:r>
          </a:p>
          <a:p>
            <a:pPr lvl="2"/>
            <a:r>
              <a:rPr lang="en-US"/>
              <a:t>Level 3 Bullet</a:t>
            </a:r>
          </a:p>
          <a:p>
            <a:pPr lvl="3"/>
            <a:r>
              <a:rPr lang="en-US"/>
              <a:t>Level 4 Bullet</a:t>
            </a:r>
          </a:p>
          <a:p>
            <a:pPr lvl="4"/>
            <a:r>
              <a:rPr lang="en-US"/>
              <a:t>Level 5 Bullet</a:t>
            </a:r>
          </a:p>
        </p:txBody>
      </p:sp>
      <p:sp>
        <p:nvSpPr>
          <p:cNvPr id="17" name="Text Placeholder 15">
            <a:extLst>
              <a:ext uri="{FF2B5EF4-FFF2-40B4-BE49-F238E27FC236}">
                <a16:creationId xmlns:a16="http://schemas.microsoft.com/office/drawing/2014/main" id="{EC59813A-0323-4CF7-BDB8-3CABDC2732F0}"/>
              </a:ext>
            </a:extLst>
          </p:cNvPr>
          <p:cNvSpPr>
            <a:spLocks noGrp="1"/>
          </p:cNvSpPr>
          <p:nvPr>
            <p:ph type="body" sz="quarter" idx="15" hasCustomPrompt="1"/>
          </p:nvPr>
        </p:nvSpPr>
        <p:spPr>
          <a:xfrm>
            <a:off x="8037648" y="1452134"/>
            <a:ext cx="3649526" cy="4980416"/>
          </a:xfrm>
          <a:prstGeom prst="rect">
            <a:avLst/>
          </a:prstGeom>
        </p:spPr>
        <p:txBody>
          <a:bodyPr/>
          <a:lstStyle>
            <a:lvl1pPr>
              <a:defRPr sz="2400">
                <a:solidFill>
                  <a:srgbClr val="472005"/>
                </a:solidFill>
              </a:defRPr>
            </a:lvl1pPr>
            <a:lvl2pPr>
              <a:defRPr sz="2000">
                <a:solidFill>
                  <a:srgbClr val="472005"/>
                </a:solidFill>
              </a:defRPr>
            </a:lvl2pPr>
            <a:lvl3pPr>
              <a:defRPr sz="1800">
                <a:solidFill>
                  <a:srgbClr val="472005"/>
                </a:solidFill>
              </a:defRPr>
            </a:lvl3pPr>
            <a:lvl4pPr>
              <a:defRPr sz="1600">
                <a:solidFill>
                  <a:srgbClr val="472005"/>
                </a:solidFill>
              </a:defRPr>
            </a:lvl4pPr>
            <a:lvl5pPr>
              <a:defRPr sz="1600">
                <a:solidFill>
                  <a:srgbClr val="472005"/>
                </a:solidFill>
              </a:defRPr>
            </a:lvl5pPr>
          </a:lstStyle>
          <a:p>
            <a:pPr lvl="0"/>
            <a:r>
              <a:rPr lang="en-US"/>
              <a:t>Level 1 Bullet</a:t>
            </a:r>
          </a:p>
          <a:p>
            <a:pPr lvl="1"/>
            <a:r>
              <a:rPr lang="en-US"/>
              <a:t>Level 2 Bullet</a:t>
            </a:r>
          </a:p>
          <a:p>
            <a:pPr lvl="2"/>
            <a:r>
              <a:rPr lang="en-US"/>
              <a:t>Level 3 Bullet</a:t>
            </a:r>
          </a:p>
          <a:p>
            <a:pPr lvl="3"/>
            <a:r>
              <a:rPr lang="en-US"/>
              <a:t>Level 4 Bullet</a:t>
            </a:r>
          </a:p>
          <a:p>
            <a:pPr lvl="4"/>
            <a:r>
              <a:rPr lang="en-US"/>
              <a:t>Level 5 Bullet</a:t>
            </a:r>
          </a:p>
        </p:txBody>
      </p:sp>
      <p:sp>
        <p:nvSpPr>
          <p:cNvPr id="2" name="Title 1">
            <a:extLst>
              <a:ext uri="{FF2B5EF4-FFF2-40B4-BE49-F238E27FC236}">
                <a16:creationId xmlns:a16="http://schemas.microsoft.com/office/drawing/2014/main" id="{BDAA99DA-F40E-66C3-5002-82CC0D4111E4}"/>
              </a:ext>
            </a:extLst>
          </p:cNvPr>
          <p:cNvSpPr>
            <a:spLocks noGrp="1"/>
          </p:cNvSpPr>
          <p:nvPr>
            <p:ph type="title" hasCustomPrompt="1"/>
          </p:nvPr>
        </p:nvSpPr>
        <p:spPr>
          <a:xfrm>
            <a:off x="3951214" y="197346"/>
            <a:ext cx="7654644" cy="775778"/>
          </a:xfrm>
          <a:prstGeom prst="rect">
            <a:avLst/>
          </a:prstGeom>
        </p:spPr>
        <p:txBody>
          <a:bodyPr/>
          <a:lstStyle>
            <a:lvl1pPr algn="r">
              <a:defRPr sz="4000"/>
            </a:lvl1pPr>
          </a:lstStyle>
          <a:p>
            <a:r>
              <a:rPr lang="en-US" dirty="0"/>
              <a:t>Slide Title</a:t>
            </a:r>
            <a:endParaRPr lang="en-CA" dirty="0"/>
          </a:p>
        </p:txBody>
      </p:sp>
      <p:sp>
        <p:nvSpPr>
          <p:cNvPr id="3" name="Holder 6">
            <a:extLst>
              <a:ext uri="{FF2B5EF4-FFF2-40B4-BE49-F238E27FC236}">
                <a16:creationId xmlns:a16="http://schemas.microsoft.com/office/drawing/2014/main" id="{B7F52926-A9FE-9093-3497-236692AFA6BE}"/>
              </a:ext>
            </a:extLst>
          </p:cNvPr>
          <p:cNvSpPr>
            <a:spLocks noGrp="1"/>
          </p:cNvSpPr>
          <p:nvPr>
            <p:ph type="sldNum" sz="quarter" idx="7"/>
          </p:nvPr>
        </p:nvSpPr>
        <p:spPr>
          <a:xfrm>
            <a:off x="11001374" y="6489700"/>
            <a:ext cx="981075" cy="365125"/>
          </a:xfrm>
        </p:spPr>
        <p:txBody>
          <a:bodyPr lIns="0" tIns="0" rIns="0" bIns="0"/>
          <a:lstStyle>
            <a:lvl1pPr algn="r">
              <a:defRPr>
                <a:solidFill>
                  <a:schemeClr val="tx1">
                    <a:tint val="75000"/>
                  </a:schemeClr>
                </a:solidFill>
              </a:defRPr>
            </a:lvl1pPr>
          </a:lstStyle>
          <a:p>
            <a:fld id="{B6F15528-21DE-4FAA-801E-634DDDAF4B2B}" type="slidenum">
              <a:t>‹#›</a:t>
            </a:fld>
            <a:endParaRPr/>
          </a:p>
        </p:txBody>
      </p:sp>
      <p:sp>
        <p:nvSpPr>
          <p:cNvPr id="4" name="Rectangle 3">
            <a:extLst>
              <a:ext uri="{FF2B5EF4-FFF2-40B4-BE49-F238E27FC236}">
                <a16:creationId xmlns:a16="http://schemas.microsoft.com/office/drawing/2014/main" id="{2B8FE8E2-8837-C885-5A15-05673E5B1106}"/>
              </a:ext>
            </a:extLst>
          </p:cNvPr>
          <p:cNvSpPr/>
          <p:nvPr userDrawn="1"/>
        </p:nvSpPr>
        <p:spPr>
          <a:xfrm>
            <a:off x="4936303" y="6552771"/>
            <a:ext cx="2051774" cy="1590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 Placeholder 3">
            <a:extLst>
              <a:ext uri="{FF2B5EF4-FFF2-40B4-BE49-F238E27FC236}">
                <a16:creationId xmlns:a16="http://schemas.microsoft.com/office/drawing/2014/main" id="{1E1F95DE-ECDC-BB81-81D9-9B53C45DBECD}"/>
              </a:ext>
            </a:extLst>
          </p:cNvPr>
          <p:cNvSpPr txBox="1">
            <a:spLocks/>
          </p:cNvSpPr>
          <p:nvPr userDrawn="1"/>
        </p:nvSpPr>
        <p:spPr>
          <a:xfrm>
            <a:off x="4370276" y="6585627"/>
            <a:ext cx="6816520" cy="203133"/>
          </a:xfrm>
          <a:prstGeom prst="rect">
            <a:avLst/>
          </a:prstGeom>
        </p:spPr>
        <p:txBody>
          <a:bodyPr wrap="square" anchor="b">
            <a:spAutoFit/>
          </a:bodyPr>
          <a:lstStyle>
            <a:lvl1pPr marL="0" indent="0" algn="l" defTabSz="914400" rtl="0" eaLnBrk="1" latinLnBrk="0" hangingPunct="1">
              <a:lnSpc>
                <a:spcPct val="90000"/>
              </a:lnSpc>
              <a:spcBef>
                <a:spcPts val="1000"/>
              </a:spcBef>
              <a:buFont typeface="Arial" panose="020B0604020202020204" pitchFamily="34" charset="0"/>
              <a:buNone/>
              <a:defRPr sz="800" kern="1200">
                <a:solidFill>
                  <a:schemeClr val="bg1">
                    <a:lumMod val="6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800" dirty="0">
                <a:solidFill>
                  <a:schemeClr val="bg1">
                    <a:lumMod val="65000"/>
                  </a:schemeClr>
                </a:solidFill>
              </a:rPr>
              <a:t>Strategy to Execution: Better Prior Authorization by Integrating Operations, FHIR and CMS-0057; </a:t>
            </a:r>
            <a:r>
              <a:rPr lang="en-US" sz="600" dirty="0">
                <a:solidFill>
                  <a:schemeClr val="bg1">
                    <a:lumMod val="65000"/>
                  </a:schemeClr>
                </a:solidFill>
              </a:rPr>
              <a:t>April 2025</a:t>
            </a:r>
            <a:r>
              <a:rPr lang="en-US" sz="800" dirty="0">
                <a:solidFill>
                  <a:schemeClr val="bg1">
                    <a:lumMod val="65000"/>
                  </a:schemeClr>
                </a:solidFill>
              </a:rPr>
              <a:t>  </a:t>
            </a:r>
            <a:r>
              <a:rPr lang="en-CA" dirty="0"/>
              <a:t>© 2025 HL7® International</a:t>
            </a:r>
            <a:endParaRPr lang="en-US" dirty="0"/>
          </a:p>
        </p:txBody>
      </p:sp>
    </p:spTree>
    <p:extLst>
      <p:ext uri="{BB962C8B-B14F-4D97-AF65-F5344CB8AC3E}">
        <p14:creationId xmlns:p14="http://schemas.microsoft.com/office/powerpoint/2010/main" val="374674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ubtitl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E8DA59A-9CB6-4EF8-84D5-BB0533F59D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18534" y="0"/>
            <a:ext cx="5373466" cy="6858000"/>
          </a:xfrm>
          <a:prstGeom prst="rect">
            <a:avLst/>
          </a:prstGeom>
        </p:spPr>
      </p:pic>
      <p:sp>
        <p:nvSpPr>
          <p:cNvPr id="3" name="Text Placeholder 2">
            <a:extLst>
              <a:ext uri="{FF2B5EF4-FFF2-40B4-BE49-F238E27FC236}">
                <a16:creationId xmlns:a16="http://schemas.microsoft.com/office/drawing/2014/main" id="{079C41A2-7EB3-438C-A345-77D58413DFC1}"/>
              </a:ext>
            </a:extLst>
          </p:cNvPr>
          <p:cNvSpPr>
            <a:spLocks noGrp="1"/>
          </p:cNvSpPr>
          <p:nvPr>
            <p:ph type="body" sz="quarter" idx="16" hasCustomPrompt="1"/>
          </p:nvPr>
        </p:nvSpPr>
        <p:spPr>
          <a:xfrm>
            <a:off x="1941529" y="3348989"/>
            <a:ext cx="6324777" cy="535531"/>
          </a:xfrm>
          <a:prstGeom prst="rect">
            <a:avLst/>
          </a:prstGeom>
        </p:spPr>
        <p:txBody>
          <a:bodyPr>
            <a:spAutoFit/>
          </a:bodyPr>
          <a:lstStyle>
            <a:lvl1pPr marL="0" indent="0" algn="l">
              <a:buNone/>
              <a:defRPr sz="3200">
                <a:solidFill>
                  <a:schemeClr val="accent3"/>
                </a:solidFill>
              </a:defRPr>
            </a:lvl1pPr>
          </a:lstStyle>
          <a:p>
            <a:r>
              <a:rPr lang="en-US" dirty="0">
                <a:solidFill>
                  <a:srgbClr val="CB915F"/>
                </a:solidFill>
              </a:rPr>
              <a:t>Section Subtitle</a:t>
            </a:r>
          </a:p>
        </p:txBody>
      </p:sp>
      <p:pic>
        <p:nvPicPr>
          <p:cNvPr id="7" name="Picture 6">
            <a:extLst>
              <a:ext uri="{FF2B5EF4-FFF2-40B4-BE49-F238E27FC236}">
                <a16:creationId xmlns:a16="http://schemas.microsoft.com/office/drawing/2014/main" id="{83DC3FD4-64B5-4278-942E-156D356BF4A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298535" cy="1890031"/>
          </a:xfrm>
          <a:prstGeom prst="rect">
            <a:avLst/>
          </a:prstGeom>
        </p:spPr>
      </p:pic>
      <p:sp>
        <p:nvSpPr>
          <p:cNvPr id="2" name="Title 1">
            <a:extLst>
              <a:ext uri="{FF2B5EF4-FFF2-40B4-BE49-F238E27FC236}">
                <a16:creationId xmlns:a16="http://schemas.microsoft.com/office/drawing/2014/main" id="{EA00FB23-823C-744E-C8B9-004E6345A097}"/>
              </a:ext>
            </a:extLst>
          </p:cNvPr>
          <p:cNvSpPr>
            <a:spLocks noGrp="1"/>
          </p:cNvSpPr>
          <p:nvPr>
            <p:ph type="title" hasCustomPrompt="1"/>
          </p:nvPr>
        </p:nvSpPr>
        <p:spPr>
          <a:xfrm>
            <a:off x="1941707" y="2733724"/>
            <a:ext cx="6324599" cy="535532"/>
          </a:xfrm>
          <a:prstGeom prst="rect">
            <a:avLst/>
          </a:prstGeom>
        </p:spPr>
        <p:txBody>
          <a:bodyPr/>
          <a:lstStyle>
            <a:lvl1pPr>
              <a:defRPr sz="3200" b="1">
                <a:solidFill>
                  <a:srgbClr val="51657F"/>
                </a:solidFill>
                <a:latin typeface="+mn-lt"/>
              </a:defRPr>
            </a:lvl1pPr>
          </a:lstStyle>
          <a:p>
            <a:r>
              <a:rPr lang="en-US" dirty="0"/>
              <a:t>SECTION TITLE</a:t>
            </a:r>
            <a:endParaRPr lang="en-CA" dirty="0"/>
          </a:p>
        </p:txBody>
      </p:sp>
    </p:spTree>
    <p:extLst>
      <p:ext uri="{BB962C8B-B14F-4D97-AF65-F5344CB8AC3E}">
        <p14:creationId xmlns:p14="http://schemas.microsoft.com/office/powerpoint/2010/main" val="360948351"/>
      </p:ext>
    </p:extLst>
  </p:cSld>
  <p:clrMapOvr>
    <a:masterClrMapping/>
  </p:clrMapOvr>
  <p:hf hd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ody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86B4A48-247A-4C16-A6A8-B6C3BA5D1B6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936303" cy="6858000"/>
          </a:xfrm>
          <a:prstGeom prst="rect">
            <a:avLst/>
          </a:prstGeom>
        </p:spPr>
      </p:pic>
      <p:pic>
        <p:nvPicPr>
          <p:cNvPr id="10" name="Picture 9">
            <a:extLst>
              <a:ext uri="{FF2B5EF4-FFF2-40B4-BE49-F238E27FC236}">
                <a16:creationId xmlns:a16="http://schemas.microsoft.com/office/drawing/2014/main" id="{0C38BA55-8814-44D0-977F-268352C7169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 t="-1" r="-1466" b="-11706"/>
          <a:stretch/>
        </p:blipFill>
        <p:spPr>
          <a:xfrm>
            <a:off x="3713482" y="680665"/>
            <a:ext cx="8288017" cy="354616"/>
          </a:xfrm>
          <a:prstGeom prst="rect">
            <a:avLst/>
          </a:prstGeom>
        </p:spPr>
      </p:pic>
      <p:sp>
        <p:nvSpPr>
          <p:cNvPr id="16" name="Text Placeholder 15">
            <a:extLst>
              <a:ext uri="{FF2B5EF4-FFF2-40B4-BE49-F238E27FC236}">
                <a16:creationId xmlns:a16="http://schemas.microsoft.com/office/drawing/2014/main" id="{A93D870D-F2BF-4966-BD69-729039903A26}"/>
              </a:ext>
            </a:extLst>
          </p:cNvPr>
          <p:cNvSpPr>
            <a:spLocks noGrp="1"/>
          </p:cNvSpPr>
          <p:nvPr>
            <p:ph type="body" sz="quarter" idx="14" hasCustomPrompt="1"/>
          </p:nvPr>
        </p:nvSpPr>
        <p:spPr>
          <a:xfrm>
            <a:off x="3974740" y="1452134"/>
            <a:ext cx="7849086" cy="4980416"/>
          </a:xfrm>
          <a:prstGeom prst="rect">
            <a:avLst/>
          </a:prstGeom>
        </p:spPr>
        <p:txBody>
          <a:bodyPr/>
          <a:lstStyle>
            <a:lvl1pPr>
              <a:defRPr sz="2400">
                <a:solidFill>
                  <a:srgbClr val="472005"/>
                </a:solidFill>
              </a:defRPr>
            </a:lvl1pPr>
            <a:lvl2pPr>
              <a:defRPr sz="2000">
                <a:solidFill>
                  <a:srgbClr val="472005"/>
                </a:solidFill>
              </a:defRPr>
            </a:lvl2pPr>
            <a:lvl3pPr>
              <a:defRPr sz="1800">
                <a:solidFill>
                  <a:srgbClr val="472005"/>
                </a:solidFill>
              </a:defRPr>
            </a:lvl3pPr>
            <a:lvl4pPr>
              <a:defRPr sz="1600">
                <a:solidFill>
                  <a:srgbClr val="472005"/>
                </a:solidFill>
              </a:defRPr>
            </a:lvl4pPr>
            <a:lvl5pPr>
              <a:defRPr sz="1600">
                <a:solidFill>
                  <a:srgbClr val="472005"/>
                </a:solidFill>
              </a:defRPr>
            </a:lvl5pPr>
          </a:lstStyle>
          <a:p>
            <a:pPr lvl="0"/>
            <a:r>
              <a:rPr lang="en-US"/>
              <a:t>Level 1 Bullet</a:t>
            </a:r>
          </a:p>
          <a:p>
            <a:pPr lvl="1"/>
            <a:r>
              <a:rPr lang="en-US"/>
              <a:t>Level 2 Bullet</a:t>
            </a:r>
          </a:p>
          <a:p>
            <a:pPr lvl="2"/>
            <a:r>
              <a:rPr lang="en-US"/>
              <a:t>Level 3 Bullet</a:t>
            </a:r>
          </a:p>
          <a:p>
            <a:pPr lvl="3"/>
            <a:r>
              <a:rPr lang="en-US"/>
              <a:t>Level 4 Bullet</a:t>
            </a:r>
          </a:p>
          <a:p>
            <a:pPr lvl="4"/>
            <a:r>
              <a:rPr lang="en-US"/>
              <a:t>Level 5 Bullet</a:t>
            </a:r>
          </a:p>
        </p:txBody>
      </p:sp>
      <p:sp>
        <p:nvSpPr>
          <p:cNvPr id="2" name="Title 1">
            <a:extLst>
              <a:ext uri="{FF2B5EF4-FFF2-40B4-BE49-F238E27FC236}">
                <a16:creationId xmlns:a16="http://schemas.microsoft.com/office/drawing/2014/main" id="{BDAA99DA-F40E-66C3-5002-82CC0D4111E4}"/>
              </a:ext>
            </a:extLst>
          </p:cNvPr>
          <p:cNvSpPr>
            <a:spLocks noGrp="1"/>
          </p:cNvSpPr>
          <p:nvPr>
            <p:ph type="title" hasCustomPrompt="1"/>
          </p:nvPr>
        </p:nvSpPr>
        <p:spPr>
          <a:xfrm>
            <a:off x="3951214" y="197346"/>
            <a:ext cx="7654644" cy="775778"/>
          </a:xfrm>
          <a:prstGeom prst="rect">
            <a:avLst/>
          </a:prstGeom>
        </p:spPr>
        <p:txBody>
          <a:bodyPr/>
          <a:lstStyle>
            <a:lvl1pPr algn="r">
              <a:defRPr sz="4000"/>
            </a:lvl1pPr>
          </a:lstStyle>
          <a:p>
            <a:r>
              <a:rPr lang="en-US" dirty="0"/>
              <a:t>Slide Title</a:t>
            </a:r>
            <a:endParaRPr lang="en-CA" dirty="0"/>
          </a:p>
        </p:txBody>
      </p:sp>
      <p:sp>
        <p:nvSpPr>
          <p:cNvPr id="3" name="Holder 6">
            <a:extLst>
              <a:ext uri="{FF2B5EF4-FFF2-40B4-BE49-F238E27FC236}">
                <a16:creationId xmlns:a16="http://schemas.microsoft.com/office/drawing/2014/main" id="{B7F52926-A9FE-9093-3497-236692AFA6BE}"/>
              </a:ext>
            </a:extLst>
          </p:cNvPr>
          <p:cNvSpPr>
            <a:spLocks noGrp="1"/>
          </p:cNvSpPr>
          <p:nvPr>
            <p:ph type="sldNum" sz="quarter" idx="7"/>
          </p:nvPr>
        </p:nvSpPr>
        <p:spPr>
          <a:xfrm>
            <a:off x="11401424" y="6489700"/>
            <a:ext cx="581025" cy="365125"/>
          </a:xfrm>
        </p:spPr>
        <p:txBody>
          <a:bodyPr lIns="0" tIns="0" rIns="0" bIns="0"/>
          <a:lstStyle>
            <a:lvl1pPr algn="r">
              <a:defRPr>
                <a:solidFill>
                  <a:schemeClr val="tx1">
                    <a:tint val="75000"/>
                  </a:schemeClr>
                </a:solidFill>
              </a:defRPr>
            </a:lvl1pPr>
          </a:lstStyle>
          <a:p>
            <a:fld id="{B6F15528-21DE-4FAA-801E-634DDDAF4B2B}" type="slidenum">
              <a:t>‹#›</a:t>
            </a:fld>
            <a:endParaRPr/>
          </a:p>
        </p:txBody>
      </p:sp>
      <p:sp>
        <p:nvSpPr>
          <p:cNvPr id="7" name="Rectangle 6">
            <a:extLst>
              <a:ext uri="{FF2B5EF4-FFF2-40B4-BE49-F238E27FC236}">
                <a16:creationId xmlns:a16="http://schemas.microsoft.com/office/drawing/2014/main" id="{1ADEB901-1488-2139-CEA4-36184AA8226B}"/>
              </a:ext>
            </a:extLst>
          </p:cNvPr>
          <p:cNvSpPr/>
          <p:nvPr userDrawn="1"/>
        </p:nvSpPr>
        <p:spPr>
          <a:xfrm>
            <a:off x="4936303" y="6552771"/>
            <a:ext cx="2051774" cy="1590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Text Placeholder 3">
            <a:extLst>
              <a:ext uri="{FF2B5EF4-FFF2-40B4-BE49-F238E27FC236}">
                <a16:creationId xmlns:a16="http://schemas.microsoft.com/office/drawing/2014/main" id="{A0C86904-2559-0628-8373-A6E915EA57C8}"/>
              </a:ext>
            </a:extLst>
          </p:cNvPr>
          <p:cNvSpPr txBox="1">
            <a:spLocks/>
          </p:cNvSpPr>
          <p:nvPr userDrawn="1"/>
        </p:nvSpPr>
        <p:spPr>
          <a:xfrm>
            <a:off x="4370276" y="6585627"/>
            <a:ext cx="6816520" cy="203133"/>
          </a:xfrm>
          <a:prstGeom prst="rect">
            <a:avLst/>
          </a:prstGeom>
        </p:spPr>
        <p:txBody>
          <a:bodyPr wrap="square" anchor="b">
            <a:spAutoFit/>
          </a:bodyPr>
          <a:lstStyle>
            <a:lvl1pPr marL="0" indent="0" algn="l" defTabSz="914400" rtl="0" eaLnBrk="1" latinLnBrk="0" hangingPunct="1">
              <a:lnSpc>
                <a:spcPct val="90000"/>
              </a:lnSpc>
              <a:spcBef>
                <a:spcPts val="1000"/>
              </a:spcBef>
              <a:buFont typeface="Arial" panose="020B0604020202020204" pitchFamily="34" charset="0"/>
              <a:buNone/>
              <a:defRPr sz="800" kern="1200">
                <a:solidFill>
                  <a:schemeClr val="bg1">
                    <a:lumMod val="6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800" dirty="0">
                <a:solidFill>
                  <a:schemeClr val="bg1">
                    <a:lumMod val="65000"/>
                  </a:schemeClr>
                </a:solidFill>
              </a:rPr>
              <a:t>Strategy to Execution: Better Prior Authorization by Integrating Operations, FHIR and CMS-0057; </a:t>
            </a:r>
            <a:r>
              <a:rPr lang="en-US" sz="600" dirty="0">
                <a:solidFill>
                  <a:schemeClr val="bg1">
                    <a:lumMod val="65000"/>
                  </a:schemeClr>
                </a:solidFill>
              </a:rPr>
              <a:t>April 2025</a:t>
            </a:r>
            <a:r>
              <a:rPr lang="en-US" sz="800" dirty="0">
                <a:solidFill>
                  <a:schemeClr val="bg1">
                    <a:lumMod val="65000"/>
                  </a:schemeClr>
                </a:solidFill>
              </a:rPr>
              <a:t>  </a:t>
            </a:r>
            <a:r>
              <a:rPr lang="en-CA" dirty="0"/>
              <a:t>© 2025 HL7® International</a:t>
            </a:r>
            <a:endParaRPr lang="en-US" dirty="0"/>
          </a:p>
        </p:txBody>
      </p:sp>
    </p:spTree>
    <p:extLst>
      <p:ext uri="{BB962C8B-B14F-4D97-AF65-F5344CB8AC3E}">
        <p14:creationId xmlns:p14="http://schemas.microsoft.com/office/powerpoint/2010/main" val="10443445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970C457-9F9E-46F0-A916-CC6DB41D9F12}"/>
              </a:ext>
            </a:extLst>
          </p:cNvPr>
          <p:cNvSpPr>
            <a:spLocks noGrp="1"/>
          </p:cNvSpPr>
          <p:nvPr>
            <p:ph type="sldNum" sz="quarter" idx="12"/>
          </p:nvPr>
        </p:nvSpPr>
        <p:spPr>
          <a:xfrm>
            <a:off x="9239250" y="6489700"/>
            <a:ext cx="2743200" cy="365125"/>
          </a:xfrm>
          <a:prstGeom prst="rect">
            <a:avLst/>
          </a:prstGeom>
        </p:spPr>
        <p:txBody>
          <a:bodyPr anchor="ctr"/>
          <a:lstStyle>
            <a:lvl1pPr algn="r">
              <a:defRPr sz="1100">
                <a:solidFill>
                  <a:schemeClr val="bg2">
                    <a:lumMod val="60000"/>
                    <a:lumOff val="40000"/>
                  </a:schemeClr>
                </a:solidFill>
              </a:defRPr>
            </a:lvl1pPr>
          </a:lstStyle>
          <a:p>
            <a:fld id="{B4887C3B-057F-4D1D-8672-DA58E661878F}" type="slidenum">
              <a:rPr lang="en-US" smtClean="0"/>
              <a:pPr/>
              <a:t>‹#›</a:t>
            </a:fld>
            <a:endParaRPr lang="en-US"/>
          </a:p>
        </p:txBody>
      </p:sp>
      <p:pic>
        <p:nvPicPr>
          <p:cNvPr id="7" name="Picture 6">
            <a:extLst>
              <a:ext uri="{FF2B5EF4-FFF2-40B4-BE49-F238E27FC236}">
                <a16:creationId xmlns:a16="http://schemas.microsoft.com/office/drawing/2014/main" id="{83DC3FD4-64B5-4278-942E-156D356BF4A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298535" cy="1890031"/>
          </a:xfrm>
          <a:prstGeom prst="rect">
            <a:avLst/>
          </a:prstGeom>
        </p:spPr>
      </p:pic>
      <p:sp>
        <p:nvSpPr>
          <p:cNvPr id="2" name="Title 1">
            <a:extLst>
              <a:ext uri="{FF2B5EF4-FFF2-40B4-BE49-F238E27FC236}">
                <a16:creationId xmlns:a16="http://schemas.microsoft.com/office/drawing/2014/main" id="{24BCC1CF-727A-9D7C-16E1-5C30259441C3}"/>
              </a:ext>
            </a:extLst>
          </p:cNvPr>
          <p:cNvSpPr>
            <a:spLocks noGrp="1"/>
          </p:cNvSpPr>
          <p:nvPr>
            <p:ph type="title" hasCustomPrompt="1"/>
          </p:nvPr>
        </p:nvSpPr>
        <p:spPr>
          <a:xfrm>
            <a:off x="3951214" y="365126"/>
            <a:ext cx="7654644" cy="775778"/>
          </a:xfrm>
          <a:prstGeom prst="rect">
            <a:avLst/>
          </a:prstGeom>
        </p:spPr>
        <p:txBody>
          <a:bodyPr/>
          <a:lstStyle>
            <a:lvl1pPr algn="r">
              <a:defRPr sz="4000"/>
            </a:lvl1pPr>
          </a:lstStyle>
          <a:p>
            <a:r>
              <a:rPr lang="en-US" dirty="0"/>
              <a:t>Slide Title</a:t>
            </a:r>
            <a:endParaRPr lang="en-CA" dirty="0"/>
          </a:p>
        </p:txBody>
      </p:sp>
    </p:spTree>
    <p:extLst>
      <p:ext uri="{BB962C8B-B14F-4D97-AF65-F5344CB8AC3E}">
        <p14:creationId xmlns:p14="http://schemas.microsoft.com/office/powerpoint/2010/main" val="1117300327"/>
      </p:ext>
    </p:extLst>
  </p:cSld>
  <p:clrMapOvr>
    <a:masterClrMapping/>
  </p:clrMapOvr>
  <p:hf hd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970C457-9F9E-46F0-A916-CC6DB41D9F12}"/>
              </a:ext>
            </a:extLst>
          </p:cNvPr>
          <p:cNvSpPr>
            <a:spLocks noGrp="1"/>
          </p:cNvSpPr>
          <p:nvPr>
            <p:ph type="sldNum" sz="quarter" idx="12"/>
          </p:nvPr>
        </p:nvSpPr>
        <p:spPr>
          <a:xfrm>
            <a:off x="9239250" y="6489700"/>
            <a:ext cx="2743200" cy="365125"/>
          </a:xfrm>
          <a:prstGeom prst="rect">
            <a:avLst/>
          </a:prstGeom>
        </p:spPr>
        <p:txBody>
          <a:bodyPr anchor="ctr"/>
          <a:lstStyle>
            <a:lvl1pPr algn="r">
              <a:defRPr sz="1100">
                <a:solidFill>
                  <a:schemeClr val="bg2">
                    <a:lumMod val="60000"/>
                    <a:lumOff val="40000"/>
                  </a:schemeClr>
                </a:solidFill>
              </a:defRPr>
            </a:lvl1pPr>
          </a:lstStyle>
          <a:p>
            <a:fld id="{B4887C3B-057F-4D1D-8672-DA58E661878F}" type="slidenum">
              <a:rPr lang="en-US" smtClean="0"/>
              <a:pPr/>
              <a:t>‹#›</a:t>
            </a:fld>
            <a:endParaRPr lang="en-US"/>
          </a:p>
        </p:txBody>
      </p:sp>
      <p:pic>
        <p:nvPicPr>
          <p:cNvPr id="7" name="Picture 6">
            <a:extLst>
              <a:ext uri="{FF2B5EF4-FFF2-40B4-BE49-F238E27FC236}">
                <a16:creationId xmlns:a16="http://schemas.microsoft.com/office/drawing/2014/main" id="{83DC3FD4-64B5-4278-942E-156D356BF4A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298535" cy="1890031"/>
          </a:xfrm>
          <a:prstGeom prst="rect">
            <a:avLst/>
          </a:prstGeom>
        </p:spPr>
      </p:pic>
      <p:sp>
        <p:nvSpPr>
          <p:cNvPr id="13" name="Text Placeholder 11">
            <a:extLst>
              <a:ext uri="{FF2B5EF4-FFF2-40B4-BE49-F238E27FC236}">
                <a16:creationId xmlns:a16="http://schemas.microsoft.com/office/drawing/2014/main" id="{3DC60153-C4A0-4ABD-BB96-7A6F62145BFF}"/>
              </a:ext>
            </a:extLst>
          </p:cNvPr>
          <p:cNvSpPr>
            <a:spLocks noGrp="1"/>
          </p:cNvSpPr>
          <p:nvPr>
            <p:ph type="body" sz="quarter" idx="14" hasCustomPrompt="1"/>
          </p:nvPr>
        </p:nvSpPr>
        <p:spPr>
          <a:xfrm>
            <a:off x="1104900" y="1890031"/>
            <a:ext cx="4794768" cy="1795363"/>
          </a:xfrm>
          <a:prstGeom prst="rect">
            <a:avLst/>
          </a:prstGeom>
        </p:spPr>
        <p:txBody>
          <a:bodyPr>
            <a:spAutoFit/>
          </a:bodyPr>
          <a:lstStyle>
            <a:lvl1pPr>
              <a:lnSpc>
                <a:spcPct val="100000"/>
              </a:lnSpc>
              <a:buClr>
                <a:schemeClr val="bg2"/>
              </a:buClr>
              <a:defRPr sz="2400"/>
            </a:lvl1pPr>
            <a:lvl2pPr marL="685800" indent="-228600">
              <a:lnSpc>
                <a:spcPct val="100000"/>
              </a:lnSpc>
              <a:buClr>
                <a:schemeClr val="accent1"/>
              </a:buClr>
              <a:buFont typeface="Arial" panose="020B0604020202020204" pitchFamily="34" charset="0"/>
              <a:buChar char="‒"/>
              <a:defRPr sz="2000"/>
            </a:lvl2pPr>
            <a:lvl3pPr>
              <a:lnSpc>
                <a:spcPct val="100000"/>
              </a:lnSpc>
              <a:buClr>
                <a:schemeClr val="accent3"/>
              </a:buClr>
              <a:defRPr sz="1800"/>
            </a:lvl3pPr>
            <a:lvl4pPr marL="1600200" indent="-228600">
              <a:lnSpc>
                <a:spcPct val="100000"/>
              </a:lnSpc>
              <a:buClr>
                <a:schemeClr val="accent4"/>
              </a:buClr>
              <a:buFont typeface="Arial" panose="020B0604020202020204" pitchFamily="34" charset="0"/>
              <a:buChar char="‒"/>
              <a:defRPr sz="1600"/>
            </a:lvl4pPr>
            <a:lvl5pPr>
              <a:lnSpc>
                <a:spcPct val="100000"/>
              </a:lnSpc>
              <a:buClr>
                <a:schemeClr val="bg2"/>
              </a:buClr>
              <a:defRPr sz="16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ext Placeholder 11">
            <a:extLst>
              <a:ext uri="{FF2B5EF4-FFF2-40B4-BE49-F238E27FC236}">
                <a16:creationId xmlns:a16="http://schemas.microsoft.com/office/drawing/2014/main" id="{14C08CF0-4515-4A31-9BA6-4B5F111047F6}"/>
              </a:ext>
            </a:extLst>
          </p:cNvPr>
          <p:cNvSpPr>
            <a:spLocks noGrp="1"/>
          </p:cNvSpPr>
          <p:nvPr>
            <p:ph type="body" sz="quarter" idx="15" hasCustomPrompt="1"/>
          </p:nvPr>
        </p:nvSpPr>
        <p:spPr>
          <a:xfrm>
            <a:off x="6457950" y="1890030"/>
            <a:ext cx="4794768" cy="1795363"/>
          </a:xfrm>
          <a:prstGeom prst="rect">
            <a:avLst/>
          </a:prstGeom>
        </p:spPr>
        <p:txBody>
          <a:bodyPr>
            <a:spAutoFit/>
          </a:bodyPr>
          <a:lstStyle>
            <a:lvl1pPr>
              <a:lnSpc>
                <a:spcPct val="100000"/>
              </a:lnSpc>
              <a:buClr>
                <a:schemeClr val="bg2"/>
              </a:buClr>
              <a:defRPr sz="2400"/>
            </a:lvl1pPr>
            <a:lvl2pPr marL="685800" indent="-228600">
              <a:lnSpc>
                <a:spcPct val="100000"/>
              </a:lnSpc>
              <a:buClr>
                <a:schemeClr val="accent1"/>
              </a:buClr>
              <a:buFont typeface="Arial" panose="020B0604020202020204" pitchFamily="34" charset="0"/>
              <a:buChar char="‒"/>
              <a:defRPr sz="2000"/>
            </a:lvl2pPr>
            <a:lvl3pPr>
              <a:lnSpc>
                <a:spcPct val="100000"/>
              </a:lnSpc>
              <a:buClr>
                <a:schemeClr val="accent3"/>
              </a:buClr>
              <a:defRPr sz="1800"/>
            </a:lvl3pPr>
            <a:lvl4pPr marL="1600200" indent="-228600">
              <a:lnSpc>
                <a:spcPct val="100000"/>
              </a:lnSpc>
              <a:buClr>
                <a:schemeClr val="accent4"/>
              </a:buClr>
              <a:buFont typeface="Arial" panose="020B0604020202020204" pitchFamily="34" charset="0"/>
              <a:buChar char="‒"/>
              <a:defRPr sz="1600"/>
            </a:lvl4pPr>
            <a:lvl5pPr>
              <a:lnSpc>
                <a:spcPct val="100000"/>
              </a:lnSpc>
              <a:buClr>
                <a:schemeClr val="bg2"/>
              </a:buClr>
              <a:defRPr sz="16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54DEF1C7-E37F-C422-6CD6-BA12D75E48B6}"/>
              </a:ext>
            </a:extLst>
          </p:cNvPr>
          <p:cNvSpPr>
            <a:spLocks noGrp="1"/>
          </p:cNvSpPr>
          <p:nvPr>
            <p:ph type="title" hasCustomPrompt="1"/>
          </p:nvPr>
        </p:nvSpPr>
        <p:spPr>
          <a:xfrm>
            <a:off x="3951214" y="365126"/>
            <a:ext cx="7654644" cy="775778"/>
          </a:xfrm>
          <a:prstGeom prst="rect">
            <a:avLst/>
          </a:prstGeom>
        </p:spPr>
        <p:txBody>
          <a:bodyPr/>
          <a:lstStyle>
            <a:lvl1pPr algn="r">
              <a:defRPr sz="4000"/>
            </a:lvl1pPr>
          </a:lstStyle>
          <a:p>
            <a:r>
              <a:rPr lang="en-US" dirty="0"/>
              <a:t>Slide Title</a:t>
            </a:r>
            <a:endParaRPr lang="en-CA" dirty="0"/>
          </a:p>
        </p:txBody>
      </p:sp>
    </p:spTree>
    <p:extLst>
      <p:ext uri="{BB962C8B-B14F-4D97-AF65-F5344CB8AC3E}">
        <p14:creationId xmlns:p14="http://schemas.microsoft.com/office/powerpoint/2010/main" val="175988972"/>
      </p:ext>
    </p:extLst>
  </p:cSld>
  <p:clrMapOvr>
    <a:masterClrMapping/>
  </p:clrMapOvr>
  <p:hf hdr="0" dt="0"/>
  <p:extLst>
    <p:ext uri="{DCECCB84-F9BA-43D5-87BE-67443E8EF086}">
      <p15:sldGuideLst xmlns:p15="http://schemas.microsoft.com/office/powerpoint/2012/main">
        <p15:guide id="1" orient="horz" pos="2160">
          <p15:clr>
            <a:srgbClr val="FBAE40"/>
          </p15:clr>
        </p15:guide>
        <p15:guide id="2" pos="7320" userDrawn="1">
          <p15:clr>
            <a:srgbClr val="FBAE40"/>
          </p15:clr>
        </p15:guide>
        <p15:guide id="3" orient="horz" pos="19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ouble Body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86B4A48-247A-4C16-A6A8-B6C3BA5D1B6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936303" cy="6858000"/>
          </a:xfrm>
          <a:prstGeom prst="rect">
            <a:avLst/>
          </a:prstGeom>
        </p:spPr>
      </p:pic>
      <p:pic>
        <p:nvPicPr>
          <p:cNvPr id="10" name="Picture 9">
            <a:extLst>
              <a:ext uri="{FF2B5EF4-FFF2-40B4-BE49-F238E27FC236}">
                <a16:creationId xmlns:a16="http://schemas.microsoft.com/office/drawing/2014/main" id="{0C38BA55-8814-44D0-977F-268352C7169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 t="-1" r="-1466" b="-11706"/>
          <a:stretch/>
        </p:blipFill>
        <p:spPr>
          <a:xfrm>
            <a:off x="3713482" y="680665"/>
            <a:ext cx="8288017" cy="354616"/>
          </a:xfrm>
          <a:prstGeom prst="rect">
            <a:avLst/>
          </a:prstGeom>
        </p:spPr>
      </p:pic>
      <p:sp>
        <p:nvSpPr>
          <p:cNvPr id="16" name="Text Placeholder 15">
            <a:extLst>
              <a:ext uri="{FF2B5EF4-FFF2-40B4-BE49-F238E27FC236}">
                <a16:creationId xmlns:a16="http://schemas.microsoft.com/office/drawing/2014/main" id="{A93D870D-F2BF-4966-BD69-729039903A26}"/>
              </a:ext>
            </a:extLst>
          </p:cNvPr>
          <p:cNvSpPr>
            <a:spLocks noGrp="1"/>
          </p:cNvSpPr>
          <p:nvPr>
            <p:ph type="body" sz="quarter" idx="14" hasCustomPrompt="1"/>
          </p:nvPr>
        </p:nvSpPr>
        <p:spPr>
          <a:xfrm>
            <a:off x="3974740" y="1452134"/>
            <a:ext cx="3649526" cy="4980416"/>
          </a:xfrm>
          <a:prstGeom prst="rect">
            <a:avLst/>
          </a:prstGeom>
        </p:spPr>
        <p:txBody>
          <a:bodyPr/>
          <a:lstStyle>
            <a:lvl1pPr>
              <a:defRPr sz="2400">
                <a:solidFill>
                  <a:srgbClr val="472005"/>
                </a:solidFill>
              </a:defRPr>
            </a:lvl1pPr>
            <a:lvl2pPr>
              <a:defRPr sz="2000">
                <a:solidFill>
                  <a:srgbClr val="472005"/>
                </a:solidFill>
              </a:defRPr>
            </a:lvl2pPr>
            <a:lvl3pPr>
              <a:defRPr sz="1800">
                <a:solidFill>
                  <a:srgbClr val="472005"/>
                </a:solidFill>
              </a:defRPr>
            </a:lvl3pPr>
            <a:lvl4pPr>
              <a:defRPr sz="1600">
                <a:solidFill>
                  <a:srgbClr val="472005"/>
                </a:solidFill>
              </a:defRPr>
            </a:lvl4pPr>
            <a:lvl5pPr>
              <a:defRPr sz="1600">
                <a:solidFill>
                  <a:srgbClr val="472005"/>
                </a:solidFill>
              </a:defRPr>
            </a:lvl5pPr>
          </a:lstStyle>
          <a:p>
            <a:pPr lvl="0"/>
            <a:r>
              <a:rPr lang="en-US"/>
              <a:t>Level 1 Bullet</a:t>
            </a:r>
          </a:p>
          <a:p>
            <a:pPr lvl="1"/>
            <a:r>
              <a:rPr lang="en-US"/>
              <a:t>Level 2 Bullet</a:t>
            </a:r>
          </a:p>
          <a:p>
            <a:pPr lvl="2"/>
            <a:r>
              <a:rPr lang="en-US"/>
              <a:t>Level 3 Bullet</a:t>
            </a:r>
          </a:p>
          <a:p>
            <a:pPr lvl="3"/>
            <a:r>
              <a:rPr lang="en-US"/>
              <a:t>Level 4 Bullet</a:t>
            </a:r>
          </a:p>
          <a:p>
            <a:pPr lvl="4"/>
            <a:r>
              <a:rPr lang="en-US"/>
              <a:t>Level 5 Bullet</a:t>
            </a:r>
          </a:p>
        </p:txBody>
      </p:sp>
      <p:sp>
        <p:nvSpPr>
          <p:cNvPr id="17" name="Text Placeholder 15">
            <a:extLst>
              <a:ext uri="{FF2B5EF4-FFF2-40B4-BE49-F238E27FC236}">
                <a16:creationId xmlns:a16="http://schemas.microsoft.com/office/drawing/2014/main" id="{EC59813A-0323-4CF7-BDB8-3CABDC2732F0}"/>
              </a:ext>
            </a:extLst>
          </p:cNvPr>
          <p:cNvSpPr>
            <a:spLocks noGrp="1"/>
          </p:cNvSpPr>
          <p:nvPr>
            <p:ph type="body" sz="quarter" idx="15" hasCustomPrompt="1"/>
          </p:nvPr>
        </p:nvSpPr>
        <p:spPr>
          <a:xfrm>
            <a:off x="8037648" y="1452134"/>
            <a:ext cx="3649526" cy="4980416"/>
          </a:xfrm>
          <a:prstGeom prst="rect">
            <a:avLst/>
          </a:prstGeom>
        </p:spPr>
        <p:txBody>
          <a:bodyPr/>
          <a:lstStyle>
            <a:lvl1pPr>
              <a:defRPr sz="2400">
                <a:solidFill>
                  <a:srgbClr val="472005"/>
                </a:solidFill>
              </a:defRPr>
            </a:lvl1pPr>
            <a:lvl2pPr>
              <a:defRPr sz="2000">
                <a:solidFill>
                  <a:srgbClr val="472005"/>
                </a:solidFill>
              </a:defRPr>
            </a:lvl2pPr>
            <a:lvl3pPr>
              <a:defRPr sz="1800">
                <a:solidFill>
                  <a:srgbClr val="472005"/>
                </a:solidFill>
              </a:defRPr>
            </a:lvl3pPr>
            <a:lvl4pPr>
              <a:defRPr sz="1600">
                <a:solidFill>
                  <a:srgbClr val="472005"/>
                </a:solidFill>
              </a:defRPr>
            </a:lvl4pPr>
            <a:lvl5pPr>
              <a:defRPr sz="1600">
                <a:solidFill>
                  <a:srgbClr val="472005"/>
                </a:solidFill>
              </a:defRPr>
            </a:lvl5pPr>
          </a:lstStyle>
          <a:p>
            <a:pPr lvl="0"/>
            <a:r>
              <a:rPr lang="en-US"/>
              <a:t>Level 1 Bullet</a:t>
            </a:r>
          </a:p>
          <a:p>
            <a:pPr lvl="1"/>
            <a:r>
              <a:rPr lang="en-US"/>
              <a:t>Level 2 Bullet</a:t>
            </a:r>
          </a:p>
          <a:p>
            <a:pPr lvl="2"/>
            <a:r>
              <a:rPr lang="en-US"/>
              <a:t>Level 3 Bullet</a:t>
            </a:r>
          </a:p>
          <a:p>
            <a:pPr lvl="3"/>
            <a:r>
              <a:rPr lang="en-US"/>
              <a:t>Level 4 Bullet</a:t>
            </a:r>
          </a:p>
          <a:p>
            <a:pPr lvl="4"/>
            <a:r>
              <a:rPr lang="en-US"/>
              <a:t>Level 5 Bullet</a:t>
            </a:r>
          </a:p>
        </p:txBody>
      </p:sp>
      <p:sp>
        <p:nvSpPr>
          <p:cNvPr id="2" name="Title 1">
            <a:extLst>
              <a:ext uri="{FF2B5EF4-FFF2-40B4-BE49-F238E27FC236}">
                <a16:creationId xmlns:a16="http://schemas.microsoft.com/office/drawing/2014/main" id="{BDAA99DA-F40E-66C3-5002-82CC0D4111E4}"/>
              </a:ext>
            </a:extLst>
          </p:cNvPr>
          <p:cNvSpPr>
            <a:spLocks noGrp="1"/>
          </p:cNvSpPr>
          <p:nvPr>
            <p:ph type="title" hasCustomPrompt="1"/>
          </p:nvPr>
        </p:nvSpPr>
        <p:spPr>
          <a:xfrm>
            <a:off x="3951214" y="197346"/>
            <a:ext cx="7654644" cy="775778"/>
          </a:xfrm>
          <a:prstGeom prst="rect">
            <a:avLst/>
          </a:prstGeom>
        </p:spPr>
        <p:txBody>
          <a:bodyPr/>
          <a:lstStyle>
            <a:lvl1pPr algn="r">
              <a:defRPr sz="4000"/>
            </a:lvl1pPr>
          </a:lstStyle>
          <a:p>
            <a:r>
              <a:rPr lang="en-US" dirty="0"/>
              <a:t>Slide Title</a:t>
            </a:r>
            <a:endParaRPr lang="en-CA" dirty="0"/>
          </a:p>
        </p:txBody>
      </p:sp>
      <p:sp>
        <p:nvSpPr>
          <p:cNvPr id="3" name="Holder 6">
            <a:extLst>
              <a:ext uri="{FF2B5EF4-FFF2-40B4-BE49-F238E27FC236}">
                <a16:creationId xmlns:a16="http://schemas.microsoft.com/office/drawing/2014/main" id="{B7F52926-A9FE-9093-3497-236692AFA6BE}"/>
              </a:ext>
            </a:extLst>
          </p:cNvPr>
          <p:cNvSpPr>
            <a:spLocks noGrp="1"/>
          </p:cNvSpPr>
          <p:nvPr>
            <p:ph type="sldNum" sz="quarter" idx="7"/>
          </p:nvPr>
        </p:nvSpPr>
        <p:spPr>
          <a:xfrm>
            <a:off x="11001374" y="6489700"/>
            <a:ext cx="981075" cy="365125"/>
          </a:xfrm>
        </p:spPr>
        <p:txBody>
          <a:bodyPr lIns="0" tIns="0" rIns="0" bIns="0"/>
          <a:lstStyle>
            <a:lvl1pPr algn="r">
              <a:defRPr>
                <a:solidFill>
                  <a:schemeClr val="tx1">
                    <a:tint val="75000"/>
                  </a:schemeClr>
                </a:solidFill>
              </a:defRPr>
            </a:lvl1pPr>
          </a:lstStyle>
          <a:p>
            <a:fld id="{B6F15528-21DE-4FAA-801E-634DDDAF4B2B}" type="slidenum">
              <a:t>‹#›</a:t>
            </a:fld>
            <a:endParaRPr/>
          </a:p>
        </p:txBody>
      </p:sp>
      <p:sp>
        <p:nvSpPr>
          <p:cNvPr id="4" name="Rectangle 3">
            <a:extLst>
              <a:ext uri="{FF2B5EF4-FFF2-40B4-BE49-F238E27FC236}">
                <a16:creationId xmlns:a16="http://schemas.microsoft.com/office/drawing/2014/main" id="{2B8FE8E2-8837-C885-5A15-05673E5B1106}"/>
              </a:ext>
            </a:extLst>
          </p:cNvPr>
          <p:cNvSpPr/>
          <p:nvPr userDrawn="1"/>
        </p:nvSpPr>
        <p:spPr>
          <a:xfrm>
            <a:off x="4936303" y="6552771"/>
            <a:ext cx="2051774" cy="1590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 Placeholder 3">
            <a:extLst>
              <a:ext uri="{FF2B5EF4-FFF2-40B4-BE49-F238E27FC236}">
                <a16:creationId xmlns:a16="http://schemas.microsoft.com/office/drawing/2014/main" id="{1E1F95DE-ECDC-BB81-81D9-9B53C45DBECD}"/>
              </a:ext>
            </a:extLst>
          </p:cNvPr>
          <p:cNvSpPr txBox="1">
            <a:spLocks/>
          </p:cNvSpPr>
          <p:nvPr userDrawn="1"/>
        </p:nvSpPr>
        <p:spPr>
          <a:xfrm>
            <a:off x="4370276" y="6585627"/>
            <a:ext cx="6816520" cy="203133"/>
          </a:xfrm>
          <a:prstGeom prst="rect">
            <a:avLst/>
          </a:prstGeom>
        </p:spPr>
        <p:txBody>
          <a:bodyPr wrap="square" anchor="b">
            <a:spAutoFit/>
          </a:bodyPr>
          <a:lstStyle>
            <a:lvl1pPr marL="0" indent="0" algn="l" defTabSz="914400" rtl="0" eaLnBrk="1" latinLnBrk="0" hangingPunct="1">
              <a:lnSpc>
                <a:spcPct val="90000"/>
              </a:lnSpc>
              <a:spcBef>
                <a:spcPts val="1000"/>
              </a:spcBef>
              <a:buFont typeface="Arial" panose="020B0604020202020204" pitchFamily="34" charset="0"/>
              <a:buNone/>
              <a:defRPr sz="800" kern="1200">
                <a:solidFill>
                  <a:schemeClr val="bg1">
                    <a:lumMod val="6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800" dirty="0">
                <a:solidFill>
                  <a:schemeClr val="bg1">
                    <a:lumMod val="65000"/>
                  </a:schemeClr>
                </a:solidFill>
              </a:rPr>
              <a:t>Strategy to Execution: Better Prior Authorization by Integrating Operations, FHIR and CMS-0057; April 2025  </a:t>
            </a:r>
            <a:r>
              <a:rPr lang="en-CA" sz="800" dirty="0"/>
              <a:t>© 2025 </a:t>
            </a:r>
            <a:r>
              <a:rPr lang="en-CA" dirty="0"/>
              <a:t>HL7® International</a:t>
            </a:r>
            <a:endParaRPr lang="en-US" dirty="0"/>
          </a:p>
        </p:txBody>
      </p:sp>
    </p:spTree>
    <p:extLst>
      <p:ext uri="{BB962C8B-B14F-4D97-AF65-F5344CB8AC3E}">
        <p14:creationId xmlns:p14="http://schemas.microsoft.com/office/powerpoint/2010/main" val="1167381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FAA7B7C-BCF4-4226-B195-CE771F4386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936303" cy="6858000"/>
          </a:xfrm>
          <a:prstGeom prst="rect">
            <a:avLst/>
          </a:prstGeom>
        </p:spPr>
      </p:pic>
      <p:sp>
        <p:nvSpPr>
          <p:cNvPr id="8" name="Text Placeholder 7">
            <a:extLst>
              <a:ext uri="{FF2B5EF4-FFF2-40B4-BE49-F238E27FC236}">
                <a16:creationId xmlns:a16="http://schemas.microsoft.com/office/drawing/2014/main" id="{C210965C-DF07-4C6E-A6AB-EFDD090441E5}"/>
              </a:ext>
            </a:extLst>
          </p:cNvPr>
          <p:cNvSpPr>
            <a:spLocks noGrp="1"/>
          </p:cNvSpPr>
          <p:nvPr>
            <p:ph type="body" sz="quarter" idx="10" hasCustomPrompt="1"/>
          </p:nvPr>
        </p:nvSpPr>
        <p:spPr>
          <a:xfrm>
            <a:off x="4763293" y="2677278"/>
            <a:ext cx="6335882" cy="911892"/>
          </a:xfrm>
          <a:prstGeom prst="rect">
            <a:avLst/>
          </a:prstGeom>
        </p:spPr>
        <p:txBody>
          <a:bodyPr anchor="b"/>
          <a:lstStyle>
            <a:lvl1pPr marL="0" indent="0" algn="r">
              <a:buNone/>
              <a:defRPr sz="3200" b="1">
                <a:solidFill>
                  <a:schemeClr val="accent1"/>
                </a:solidFill>
              </a:defRPr>
            </a:lvl1pPr>
            <a:lvl2pPr marL="457200" indent="0">
              <a:buNone/>
              <a:defRPr sz="3200"/>
            </a:lvl2pPr>
            <a:lvl3pPr marL="914400" indent="0">
              <a:buNone/>
              <a:defRPr sz="3200"/>
            </a:lvl3pPr>
            <a:lvl4pPr marL="1371600" indent="0">
              <a:buNone/>
              <a:defRPr sz="3200"/>
            </a:lvl4pPr>
            <a:lvl5pPr marL="1828800" indent="0">
              <a:buNone/>
              <a:defRPr sz="3200"/>
            </a:lvl5pPr>
          </a:lstStyle>
          <a:p>
            <a:pPr lvl="0"/>
            <a:r>
              <a:rPr lang="en-US" dirty="0"/>
              <a:t>PRESENTATION TITLE</a:t>
            </a:r>
          </a:p>
        </p:txBody>
      </p:sp>
      <p:pic>
        <p:nvPicPr>
          <p:cNvPr id="3" name="Picture 2" descr="Text, logo&#10;&#10;Description automatically generated">
            <a:extLst>
              <a:ext uri="{FF2B5EF4-FFF2-40B4-BE49-F238E27FC236}">
                <a16:creationId xmlns:a16="http://schemas.microsoft.com/office/drawing/2014/main" id="{85DBC1B3-9973-A383-A8E1-DEC586C9172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454711" y="275461"/>
            <a:ext cx="3136398" cy="801626"/>
          </a:xfrm>
          <a:prstGeom prst="rect">
            <a:avLst/>
          </a:prstGeom>
        </p:spPr>
      </p:pic>
      <p:sp>
        <p:nvSpPr>
          <p:cNvPr id="5" name="Google Shape;102;p19">
            <a:extLst>
              <a:ext uri="{FF2B5EF4-FFF2-40B4-BE49-F238E27FC236}">
                <a16:creationId xmlns:a16="http://schemas.microsoft.com/office/drawing/2014/main" id="{BC92C4EF-7C64-DA8F-F95C-01B769FB5E27}"/>
              </a:ext>
            </a:extLst>
          </p:cNvPr>
          <p:cNvSpPr txBox="1"/>
          <p:nvPr userDrawn="1"/>
        </p:nvSpPr>
        <p:spPr>
          <a:xfrm>
            <a:off x="2332645" y="1518170"/>
            <a:ext cx="8795730" cy="511615"/>
          </a:xfrm>
          <a:prstGeom prst="rect">
            <a:avLst/>
          </a:prstGeom>
          <a:noFill/>
          <a:ln>
            <a:noFill/>
          </a:ln>
        </p:spPr>
        <p:txBody>
          <a:bodyPr spcFirstLastPara="1" wrap="square" lIns="0" tIns="0" rIns="0" bIns="0" anchor="t" anchorCtr="0">
            <a:noAutofit/>
          </a:bodyPr>
          <a:lstStyle/>
          <a:p>
            <a:pPr lvl="0" algn="r"/>
            <a:r>
              <a:rPr lang="en-US" sz="2800" b="1" dirty="0">
                <a:solidFill>
                  <a:schemeClr val="bg2"/>
                </a:solidFill>
                <a:latin typeface="+mj-lt"/>
                <a:cs typeface="Arial" panose="020B0604020202020204" pitchFamily="34" charset="0"/>
              </a:rPr>
              <a:t>Strategy to Execution:</a:t>
            </a:r>
          </a:p>
          <a:p>
            <a:pPr lvl="0" algn="r"/>
            <a:r>
              <a:rPr lang="en-US" sz="1800" b="1" dirty="0">
                <a:solidFill>
                  <a:schemeClr val="bg2"/>
                </a:solidFill>
                <a:latin typeface="+mj-lt"/>
                <a:cs typeface="Arial" panose="020B0604020202020204" pitchFamily="34" charset="0"/>
              </a:rPr>
              <a:t>Better Prior Authorization by Integrating Operations, FHIR and CMS-0057</a:t>
            </a:r>
            <a:endParaRPr lang="en-US" sz="1800" b="0" i="0" u="none" strike="noStrike" cap="none" dirty="0">
              <a:solidFill>
                <a:schemeClr val="bg2"/>
              </a:solidFill>
              <a:latin typeface="+mj-lt"/>
              <a:cs typeface="Arial" panose="020B0604020202020204" pitchFamily="34" charset="0"/>
              <a:sym typeface="Arial"/>
            </a:endParaRPr>
          </a:p>
        </p:txBody>
      </p:sp>
      <p:sp>
        <p:nvSpPr>
          <p:cNvPr id="9" name="Rectangle 8">
            <a:extLst>
              <a:ext uri="{FF2B5EF4-FFF2-40B4-BE49-F238E27FC236}">
                <a16:creationId xmlns:a16="http://schemas.microsoft.com/office/drawing/2014/main" id="{58BF7FDD-131B-74EA-B910-B6EDCDE333D7}"/>
              </a:ext>
            </a:extLst>
          </p:cNvPr>
          <p:cNvSpPr/>
          <p:nvPr userDrawn="1"/>
        </p:nvSpPr>
        <p:spPr>
          <a:xfrm>
            <a:off x="4936303" y="6552771"/>
            <a:ext cx="2051774" cy="1590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Footer Placeholder 11">
            <a:extLst>
              <a:ext uri="{FF2B5EF4-FFF2-40B4-BE49-F238E27FC236}">
                <a16:creationId xmlns:a16="http://schemas.microsoft.com/office/drawing/2014/main" id="{4260114E-7EAB-81A6-5172-8B041FF30BBA}"/>
              </a:ext>
            </a:extLst>
          </p:cNvPr>
          <p:cNvSpPr txBox="1">
            <a:spLocks/>
          </p:cNvSpPr>
          <p:nvPr userDrawn="1"/>
        </p:nvSpPr>
        <p:spPr>
          <a:xfrm>
            <a:off x="5087919" y="6581429"/>
            <a:ext cx="6496050" cy="159035"/>
          </a:xfrm>
          <a:prstGeom prst="rect">
            <a:avLst/>
          </a:prstGeom>
        </p:spPr>
        <p:txBody>
          <a:bodyPr lIns="0" tIns="0" rIns="0" bIns="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defRPr/>
            </a:pPr>
            <a:r>
              <a:rPr lang="en-US" sz="700" dirty="0">
                <a:solidFill>
                  <a:schemeClr val="bg1">
                    <a:lumMod val="65000"/>
                  </a:schemeClr>
                </a:solidFill>
                <a:latin typeface="Arial" panose="020B0604020202020204" pitchFamily="34" charset="0"/>
                <a:cs typeface="Arial" panose="020B0604020202020204" pitchFamily="34" charset="0"/>
              </a:rPr>
              <a:t>®Health Level Seven and HL7 are registered trademarks of Health Level Seven International, registered with the United States Patent and Trademark Office.</a:t>
            </a:r>
          </a:p>
        </p:txBody>
      </p:sp>
      <p:sp>
        <p:nvSpPr>
          <p:cNvPr id="13" name="Text Placeholder 7">
            <a:extLst>
              <a:ext uri="{FF2B5EF4-FFF2-40B4-BE49-F238E27FC236}">
                <a16:creationId xmlns:a16="http://schemas.microsoft.com/office/drawing/2014/main" id="{6F295D07-E05E-A8EC-4E16-09E68757537C}"/>
              </a:ext>
            </a:extLst>
          </p:cNvPr>
          <p:cNvSpPr>
            <a:spLocks noGrp="1"/>
          </p:cNvSpPr>
          <p:nvPr>
            <p:ph type="body" sz="quarter" idx="11" hasCustomPrompt="1"/>
          </p:nvPr>
        </p:nvSpPr>
        <p:spPr>
          <a:xfrm>
            <a:off x="4763293" y="3595969"/>
            <a:ext cx="6335882" cy="535531"/>
          </a:xfrm>
          <a:prstGeom prst="rect">
            <a:avLst/>
          </a:prstGeom>
        </p:spPr>
        <p:txBody>
          <a:bodyPr anchor="t"/>
          <a:lstStyle>
            <a:lvl1pPr marL="0" indent="0" algn="r">
              <a:buNone/>
              <a:defRPr sz="3200" b="0">
                <a:solidFill>
                  <a:schemeClr val="accent3"/>
                </a:solidFill>
              </a:defRPr>
            </a:lvl1pPr>
            <a:lvl2pPr marL="457200" indent="0">
              <a:buNone/>
              <a:defRPr sz="3200"/>
            </a:lvl2pPr>
            <a:lvl3pPr marL="914400" indent="0">
              <a:buNone/>
              <a:defRPr sz="3200"/>
            </a:lvl3pPr>
            <a:lvl4pPr marL="1371600" indent="0">
              <a:buNone/>
              <a:defRPr sz="3200"/>
            </a:lvl4pPr>
            <a:lvl5pPr marL="1828800" indent="0">
              <a:buNone/>
              <a:defRPr sz="3200"/>
            </a:lvl5pPr>
          </a:lstStyle>
          <a:p>
            <a:pPr lvl="0"/>
            <a:r>
              <a:rPr lang="en-US" dirty="0"/>
              <a:t>Presentation Subtitle</a:t>
            </a:r>
          </a:p>
        </p:txBody>
      </p:sp>
    </p:spTree>
    <p:extLst>
      <p:ext uri="{BB962C8B-B14F-4D97-AF65-F5344CB8AC3E}">
        <p14:creationId xmlns:p14="http://schemas.microsoft.com/office/powerpoint/2010/main" val="3567665793"/>
      </p:ext>
    </p:extLst>
  </p:cSld>
  <p:clrMapOvr>
    <a:masterClrMapping/>
  </p:clrMapOvr>
  <p:hf hd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Subtitl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E8DA59A-9CB6-4EF8-84D5-BB0533F59D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18534" y="0"/>
            <a:ext cx="5373466" cy="6858000"/>
          </a:xfrm>
          <a:prstGeom prst="rect">
            <a:avLst/>
          </a:prstGeom>
        </p:spPr>
      </p:pic>
      <p:sp>
        <p:nvSpPr>
          <p:cNvPr id="3" name="Text Placeholder 2">
            <a:extLst>
              <a:ext uri="{FF2B5EF4-FFF2-40B4-BE49-F238E27FC236}">
                <a16:creationId xmlns:a16="http://schemas.microsoft.com/office/drawing/2014/main" id="{079C41A2-7EB3-438C-A345-77D58413DFC1}"/>
              </a:ext>
            </a:extLst>
          </p:cNvPr>
          <p:cNvSpPr>
            <a:spLocks noGrp="1"/>
          </p:cNvSpPr>
          <p:nvPr>
            <p:ph type="body" sz="quarter" idx="16" hasCustomPrompt="1"/>
          </p:nvPr>
        </p:nvSpPr>
        <p:spPr>
          <a:xfrm>
            <a:off x="1941529" y="3348989"/>
            <a:ext cx="6324777" cy="535531"/>
          </a:xfrm>
          <a:prstGeom prst="rect">
            <a:avLst/>
          </a:prstGeom>
        </p:spPr>
        <p:txBody>
          <a:bodyPr>
            <a:spAutoFit/>
          </a:bodyPr>
          <a:lstStyle>
            <a:lvl1pPr marL="0" indent="0" algn="l">
              <a:buNone/>
              <a:defRPr sz="3200">
                <a:solidFill>
                  <a:schemeClr val="accent3"/>
                </a:solidFill>
              </a:defRPr>
            </a:lvl1pPr>
          </a:lstStyle>
          <a:p>
            <a:r>
              <a:rPr lang="en-US" dirty="0">
                <a:solidFill>
                  <a:srgbClr val="CB915F"/>
                </a:solidFill>
              </a:rPr>
              <a:t>Section Subtitle</a:t>
            </a:r>
          </a:p>
        </p:txBody>
      </p:sp>
      <p:pic>
        <p:nvPicPr>
          <p:cNvPr id="7" name="Picture 6">
            <a:extLst>
              <a:ext uri="{FF2B5EF4-FFF2-40B4-BE49-F238E27FC236}">
                <a16:creationId xmlns:a16="http://schemas.microsoft.com/office/drawing/2014/main" id="{83DC3FD4-64B5-4278-942E-156D356BF4A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298535" cy="1890031"/>
          </a:xfrm>
          <a:prstGeom prst="rect">
            <a:avLst/>
          </a:prstGeom>
        </p:spPr>
      </p:pic>
      <p:sp>
        <p:nvSpPr>
          <p:cNvPr id="2" name="Title 1">
            <a:extLst>
              <a:ext uri="{FF2B5EF4-FFF2-40B4-BE49-F238E27FC236}">
                <a16:creationId xmlns:a16="http://schemas.microsoft.com/office/drawing/2014/main" id="{EA00FB23-823C-744E-C8B9-004E6345A097}"/>
              </a:ext>
            </a:extLst>
          </p:cNvPr>
          <p:cNvSpPr>
            <a:spLocks noGrp="1"/>
          </p:cNvSpPr>
          <p:nvPr>
            <p:ph type="title" hasCustomPrompt="1"/>
          </p:nvPr>
        </p:nvSpPr>
        <p:spPr>
          <a:xfrm>
            <a:off x="1941707" y="2733724"/>
            <a:ext cx="6324599" cy="535532"/>
          </a:xfrm>
          <a:prstGeom prst="rect">
            <a:avLst/>
          </a:prstGeom>
        </p:spPr>
        <p:txBody>
          <a:bodyPr/>
          <a:lstStyle>
            <a:lvl1pPr>
              <a:defRPr sz="3200" b="1">
                <a:solidFill>
                  <a:srgbClr val="51657F"/>
                </a:solidFill>
                <a:latin typeface="+mn-lt"/>
              </a:defRPr>
            </a:lvl1pPr>
          </a:lstStyle>
          <a:p>
            <a:r>
              <a:rPr lang="en-US" dirty="0"/>
              <a:t>SECTION TITLE</a:t>
            </a:r>
            <a:endParaRPr lang="en-CA" dirty="0"/>
          </a:p>
        </p:txBody>
      </p:sp>
    </p:spTree>
    <p:extLst>
      <p:ext uri="{BB962C8B-B14F-4D97-AF65-F5344CB8AC3E}">
        <p14:creationId xmlns:p14="http://schemas.microsoft.com/office/powerpoint/2010/main" val="2961389720"/>
      </p:ext>
    </p:extLst>
  </p:cSld>
  <p:clrMapOvr>
    <a:masterClrMapping/>
  </p:clrMapOvr>
  <p:hf hd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ody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86B4A48-247A-4C16-A6A8-B6C3BA5D1B6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936303" cy="6858000"/>
          </a:xfrm>
          <a:prstGeom prst="rect">
            <a:avLst/>
          </a:prstGeom>
        </p:spPr>
      </p:pic>
      <p:pic>
        <p:nvPicPr>
          <p:cNvPr id="10" name="Picture 9">
            <a:extLst>
              <a:ext uri="{FF2B5EF4-FFF2-40B4-BE49-F238E27FC236}">
                <a16:creationId xmlns:a16="http://schemas.microsoft.com/office/drawing/2014/main" id="{0C38BA55-8814-44D0-977F-268352C7169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 t="-1" r="-1466" b="-11706"/>
          <a:stretch/>
        </p:blipFill>
        <p:spPr>
          <a:xfrm>
            <a:off x="3713482" y="680665"/>
            <a:ext cx="8288017" cy="354616"/>
          </a:xfrm>
          <a:prstGeom prst="rect">
            <a:avLst/>
          </a:prstGeom>
        </p:spPr>
      </p:pic>
      <p:sp>
        <p:nvSpPr>
          <p:cNvPr id="16" name="Text Placeholder 15">
            <a:extLst>
              <a:ext uri="{FF2B5EF4-FFF2-40B4-BE49-F238E27FC236}">
                <a16:creationId xmlns:a16="http://schemas.microsoft.com/office/drawing/2014/main" id="{A93D870D-F2BF-4966-BD69-729039903A26}"/>
              </a:ext>
            </a:extLst>
          </p:cNvPr>
          <p:cNvSpPr>
            <a:spLocks noGrp="1"/>
          </p:cNvSpPr>
          <p:nvPr>
            <p:ph type="body" sz="quarter" idx="14" hasCustomPrompt="1"/>
          </p:nvPr>
        </p:nvSpPr>
        <p:spPr>
          <a:xfrm>
            <a:off x="3974740" y="1452134"/>
            <a:ext cx="7849086" cy="4980416"/>
          </a:xfrm>
          <a:prstGeom prst="rect">
            <a:avLst/>
          </a:prstGeom>
        </p:spPr>
        <p:txBody>
          <a:bodyPr/>
          <a:lstStyle>
            <a:lvl1pPr>
              <a:defRPr sz="2400">
                <a:solidFill>
                  <a:srgbClr val="472005"/>
                </a:solidFill>
              </a:defRPr>
            </a:lvl1pPr>
            <a:lvl2pPr>
              <a:defRPr sz="2000">
                <a:solidFill>
                  <a:srgbClr val="472005"/>
                </a:solidFill>
              </a:defRPr>
            </a:lvl2pPr>
            <a:lvl3pPr>
              <a:defRPr sz="1800">
                <a:solidFill>
                  <a:srgbClr val="472005"/>
                </a:solidFill>
              </a:defRPr>
            </a:lvl3pPr>
            <a:lvl4pPr>
              <a:defRPr sz="1600">
                <a:solidFill>
                  <a:srgbClr val="472005"/>
                </a:solidFill>
              </a:defRPr>
            </a:lvl4pPr>
            <a:lvl5pPr>
              <a:defRPr sz="1600">
                <a:solidFill>
                  <a:srgbClr val="472005"/>
                </a:solidFill>
              </a:defRPr>
            </a:lvl5pPr>
          </a:lstStyle>
          <a:p>
            <a:pPr lvl="0"/>
            <a:r>
              <a:rPr lang="en-US"/>
              <a:t>Level 1 Bullet</a:t>
            </a:r>
          </a:p>
          <a:p>
            <a:pPr lvl="1"/>
            <a:r>
              <a:rPr lang="en-US"/>
              <a:t>Level 2 Bullet</a:t>
            </a:r>
          </a:p>
          <a:p>
            <a:pPr lvl="2"/>
            <a:r>
              <a:rPr lang="en-US"/>
              <a:t>Level 3 Bullet</a:t>
            </a:r>
          </a:p>
          <a:p>
            <a:pPr lvl="3"/>
            <a:r>
              <a:rPr lang="en-US"/>
              <a:t>Level 4 Bullet</a:t>
            </a:r>
          </a:p>
          <a:p>
            <a:pPr lvl="4"/>
            <a:r>
              <a:rPr lang="en-US"/>
              <a:t>Level 5 Bullet</a:t>
            </a:r>
          </a:p>
        </p:txBody>
      </p:sp>
      <p:sp>
        <p:nvSpPr>
          <p:cNvPr id="2" name="Title 1">
            <a:extLst>
              <a:ext uri="{FF2B5EF4-FFF2-40B4-BE49-F238E27FC236}">
                <a16:creationId xmlns:a16="http://schemas.microsoft.com/office/drawing/2014/main" id="{BDAA99DA-F40E-66C3-5002-82CC0D4111E4}"/>
              </a:ext>
            </a:extLst>
          </p:cNvPr>
          <p:cNvSpPr>
            <a:spLocks noGrp="1"/>
          </p:cNvSpPr>
          <p:nvPr>
            <p:ph type="title" hasCustomPrompt="1"/>
          </p:nvPr>
        </p:nvSpPr>
        <p:spPr>
          <a:xfrm>
            <a:off x="3951214" y="197346"/>
            <a:ext cx="7654644" cy="775778"/>
          </a:xfrm>
          <a:prstGeom prst="rect">
            <a:avLst/>
          </a:prstGeom>
        </p:spPr>
        <p:txBody>
          <a:bodyPr/>
          <a:lstStyle>
            <a:lvl1pPr algn="r">
              <a:defRPr sz="4000"/>
            </a:lvl1pPr>
          </a:lstStyle>
          <a:p>
            <a:r>
              <a:rPr lang="en-US" dirty="0"/>
              <a:t>Slide Title</a:t>
            </a:r>
            <a:endParaRPr lang="en-CA" dirty="0"/>
          </a:p>
        </p:txBody>
      </p:sp>
      <p:sp>
        <p:nvSpPr>
          <p:cNvPr id="3" name="Holder 6">
            <a:extLst>
              <a:ext uri="{FF2B5EF4-FFF2-40B4-BE49-F238E27FC236}">
                <a16:creationId xmlns:a16="http://schemas.microsoft.com/office/drawing/2014/main" id="{B7F52926-A9FE-9093-3497-236692AFA6BE}"/>
              </a:ext>
            </a:extLst>
          </p:cNvPr>
          <p:cNvSpPr>
            <a:spLocks noGrp="1"/>
          </p:cNvSpPr>
          <p:nvPr>
            <p:ph type="sldNum" sz="quarter" idx="7"/>
          </p:nvPr>
        </p:nvSpPr>
        <p:spPr>
          <a:xfrm>
            <a:off x="11401424" y="6489700"/>
            <a:ext cx="581025" cy="365125"/>
          </a:xfrm>
        </p:spPr>
        <p:txBody>
          <a:bodyPr lIns="0" tIns="0" rIns="0" bIns="0"/>
          <a:lstStyle>
            <a:lvl1pPr algn="r">
              <a:defRPr>
                <a:solidFill>
                  <a:schemeClr val="tx1">
                    <a:tint val="75000"/>
                  </a:schemeClr>
                </a:solidFill>
              </a:defRPr>
            </a:lvl1pPr>
          </a:lstStyle>
          <a:p>
            <a:fld id="{B6F15528-21DE-4FAA-801E-634DDDAF4B2B}" type="slidenum">
              <a:t>‹#›</a:t>
            </a:fld>
            <a:endParaRPr/>
          </a:p>
        </p:txBody>
      </p:sp>
      <p:sp>
        <p:nvSpPr>
          <p:cNvPr id="7" name="Rectangle 6">
            <a:extLst>
              <a:ext uri="{FF2B5EF4-FFF2-40B4-BE49-F238E27FC236}">
                <a16:creationId xmlns:a16="http://schemas.microsoft.com/office/drawing/2014/main" id="{1ADEB901-1488-2139-CEA4-36184AA8226B}"/>
              </a:ext>
            </a:extLst>
          </p:cNvPr>
          <p:cNvSpPr/>
          <p:nvPr userDrawn="1"/>
        </p:nvSpPr>
        <p:spPr>
          <a:xfrm>
            <a:off x="4936303" y="6552771"/>
            <a:ext cx="2051774" cy="1590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Text Placeholder 3">
            <a:extLst>
              <a:ext uri="{FF2B5EF4-FFF2-40B4-BE49-F238E27FC236}">
                <a16:creationId xmlns:a16="http://schemas.microsoft.com/office/drawing/2014/main" id="{A0C86904-2559-0628-8373-A6E915EA57C8}"/>
              </a:ext>
            </a:extLst>
          </p:cNvPr>
          <p:cNvSpPr txBox="1">
            <a:spLocks/>
          </p:cNvSpPr>
          <p:nvPr userDrawn="1"/>
        </p:nvSpPr>
        <p:spPr>
          <a:xfrm>
            <a:off x="4370276" y="6585627"/>
            <a:ext cx="6816520" cy="203133"/>
          </a:xfrm>
          <a:prstGeom prst="rect">
            <a:avLst/>
          </a:prstGeom>
        </p:spPr>
        <p:txBody>
          <a:bodyPr wrap="square" anchor="b">
            <a:spAutoFit/>
          </a:bodyPr>
          <a:lstStyle>
            <a:lvl1pPr marL="0" indent="0" algn="l" defTabSz="914400" rtl="0" eaLnBrk="1" latinLnBrk="0" hangingPunct="1">
              <a:lnSpc>
                <a:spcPct val="90000"/>
              </a:lnSpc>
              <a:spcBef>
                <a:spcPts val="1000"/>
              </a:spcBef>
              <a:buFont typeface="Arial" panose="020B0604020202020204" pitchFamily="34" charset="0"/>
              <a:buNone/>
              <a:defRPr sz="800" kern="1200">
                <a:solidFill>
                  <a:schemeClr val="bg1">
                    <a:lumMod val="6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800" dirty="0">
                <a:solidFill>
                  <a:schemeClr val="bg1">
                    <a:lumMod val="65000"/>
                  </a:schemeClr>
                </a:solidFill>
              </a:rPr>
              <a:t>Strategy to Execution: Better Prior Authorization by Integrating Operations, FHIR and CMS-0057; </a:t>
            </a:r>
            <a:r>
              <a:rPr lang="en-US" sz="600" dirty="0">
                <a:solidFill>
                  <a:schemeClr val="bg1">
                    <a:lumMod val="65000"/>
                  </a:schemeClr>
                </a:solidFill>
              </a:rPr>
              <a:t>April 2025</a:t>
            </a:r>
            <a:r>
              <a:rPr lang="en-US" sz="800" dirty="0">
                <a:solidFill>
                  <a:schemeClr val="bg1">
                    <a:lumMod val="65000"/>
                  </a:schemeClr>
                </a:solidFill>
              </a:rPr>
              <a:t>  </a:t>
            </a:r>
            <a:r>
              <a:rPr lang="en-CA" dirty="0"/>
              <a:t>© 2025 HL7® International</a:t>
            </a:r>
            <a:endParaRPr lang="en-US" dirty="0"/>
          </a:p>
        </p:txBody>
      </p:sp>
    </p:spTree>
    <p:extLst>
      <p:ext uri="{BB962C8B-B14F-4D97-AF65-F5344CB8AC3E}">
        <p14:creationId xmlns:p14="http://schemas.microsoft.com/office/powerpoint/2010/main" val="4438959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Slide Number Placeholder 4">
            <a:extLst>
              <a:ext uri="{FF2B5EF4-FFF2-40B4-BE49-F238E27FC236}">
                <a16:creationId xmlns:a16="http://schemas.microsoft.com/office/drawing/2014/main" id="{E6FA0222-D974-4942-B426-D99A124E13DD}"/>
              </a:ext>
            </a:extLst>
          </p:cNvPr>
          <p:cNvSpPr>
            <a:spLocks noGrp="1"/>
          </p:cNvSpPr>
          <p:nvPr>
            <p:ph type="sldNum" sz="quarter" idx="4"/>
          </p:nvPr>
        </p:nvSpPr>
        <p:spPr>
          <a:xfrm>
            <a:off x="9239250" y="648970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887C3B-057F-4D1D-8672-DA58E661878F}" type="slidenum">
              <a:rPr kumimoji="0" lang="en-US" sz="1100" b="0" i="0" u="none" strike="noStrike" kern="1200" cap="none" spc="0" normalizeH="0" baseline="0" noProof="0" smtClean="0">
                <a:ln>
                  <a:noFill/>
                </a:ln>
                <a:solidFill>
                  <a:srgbClr val="51657F">
                    <a:lumMod val="60000"/>
                    <a:lumOff val="40000"/>
                  </a:srgb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100" b="0" i="0" u="none" strike="noStrike" kern="1200" cap="none" spc="0" normalizeH="0" baseline="0" noProof="0">
              <a:ln>
                <a:noFill/>
              </a:ln>
              <a:solidFill>
                <a:srgbClr val="51657F">
                  <a:lumMod val="60000"/>
                  <a:lumOff val="40000"/>
                </a:srgbClr>
              </a:solidFill>
              <a:effectLst/>
              <a:uLnTx/>
              <a:uFillTx/>
              <a:latin typeface="Arial" panose="020B0604020202020204"/>
              <a:ea typeface="+mn-ea"/>
              <a:cs typeface="+mn-cs"/>
            </a:endParaRPr>
          </a:p>
        </p:txBody>
      </p:sp>
      <p:sp>
        <p:nvSpPr>
          <p:cNvPr id="5" name="Text Placeholder 3">
            <a:extLst>
              <a:ext uri="{FF2B5EF4-FFF2-40B4-BE49-F238E27FC236}">
                <a16:creationId xmlns:a16="http://schemas.microsoft.com/office/drawing/2014/main" id="{2B4E3928-6F20-08F9-6AE6-7E968E0F7365}"/>
              </a:ext>
            </a:extLst>
          </p:cNvPr>
          <p:cNvSpPr txBox="1">
            <a:spLocks/>
          </p:cNvSpPr>
          <p:nvPr userDrawn="1"/>
        </p:nvSpPr>
        <p:spPr>
          <a:xfrm>
            <a:off x="209550" y="6545502"/>
            <a:ext cx="8752503" cy="203133"/>
          </a:xfrm>
          <a:prstGeom prst="rect">
            <a:avLst/>
          </a:prstGeom>
        </p:spPr>
        <p:txBody>
          <a:bodyPr wrap="square" anchor="b">
            <a:spAutoFit/>
          </a:bodyPr>
          <a:lstStyle>
            <a:lvl1pPr marL="0" indent="0" algn="l" defTabSz="914400" rtl="0" eaLnBrk="1" latinLnBrk="0" hangingPunct="1">
              <a:lnSpc>
                <a:spcPct val="90000"/>
              </a:lnSpc>
              <a:spcBef>
                <a:spcPts val="1000"/>
              </a:spcBef>
              <a:buFont typeface="Arial" panose="020B0604020202020204" pitchFamily="34" charset="0"/>
              <a:buNone/>
              <a:defRPr sz="800" kern="1200">
                <a:solidFill>
                  <a:schemeClr val="bg1">
                    <a:lumMod val="6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800" dirty="0">
                <a:solidFill>
                  <a:schemeClr val="bg1">
                    <a:lumMod val="65000"/>
                  </a:schemeClr>
                </a:solidFill>
              </a:rPr>
              <a:t>Strategy to Execution: Better Prior Authorization by Integrating Operations, FHIR and CMS-0057; April 2025  </a:t>
            </a:r>
            <a:r>
              <a:rPr lang="en-CA" sz="800" dirty="0"/>
              <a:t>© 2025 HL7</a:t>
            </a:r>
            <a:r>
              <a:rPr lang="en-CA" dirty="0"/>
              <a:t>® International</a:t>
            </a:r>
            <a:endParaRPr lang="en-US" dirty="0"/>
          </a:p>
        </p:txBody>
      </p:sp>
    </p:spTree>
    <p:extLst>
      <p:ext uri="{BB962C8B-B14F-4D97-AF65-F5344CB8AC3E}">
        <p14:creationId xmlns:p14="http://schemas.microsoft.com/office/powerpoint/2010/main" val="1855317499"/>
      </p:ext>
    </p:extLst>
  </p:cSld>
  <p:clrMap bg1="lt1" tx1="dk1" bg2="lt2" tx2="dk2" accent1="accent1" accent2="accent2" accent3="accent3" accent4="accent4" accent5="accent5" accent6="accent6" hlink="hlink" folHlink="folHlink"/>
  <p:sldLayoutIdLst>
    <p:sldLayoutId id="2147483793" r:id="rId1"/>
    <p:sldLayoutId id="2147483674" r:id="rId2"/>
    <p:sldLayoutId id="2147483829" r:id="rId3"/>
    <p:sldLayoutId id="2147483676" r:id="rId4"/>
    <p:sldLayoutId id="2147483672" r:id="rId5"/>
    <p:sldLayoutId id="2147483828" r:id="rId6"/>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Slide Number Placeholder 4">
            <a:extLst>
              <a:ext uri="{FF2B5EF4-FFF2-40B4-BE49-F238E27FC236}">
                <a16:creationId xmlns:a16="http://schemas.microsoft.com/office/drawing/2014/main" id="{E6FA0222-D974-4942-B426-D99A124E13DD}"/>
              </a:ext>
            </a:extLst>
          </p:cNvPr>
          <p:cNvSpPr>
            <a:spLocks noGrp="1"/>
          </p:cNvSpPr>
          <p:nvPr>
            <p:ph type="sldNum" sz="quarter" idx="4"/>
          </p:nvPr>
        </p:nvSpPr>
        <p:spPr>
          <a:xfrm>
            <a:off x="9239250" y="648970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887C3B-057F-4D1D-8672-DA58E661878F}" type="slidenum">
              <a:rPr kumimoji="0" lang="en-US" sz="1100" b="0" i="0" u="none" strike="noStrike" kern="1200" cap="none" spc="0" normalizeH="0" baseline="0" noProof="0" smtClean="0">
                <a:ln>
                  <a:noFill/>
                </a:ln>
                <a:solidFill>
                  <a:srgbClr val="51657F">
                    <a:lumMod val="60000"/>
                    <a:lumOff val="40000"/>
                  </a:srgb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100" b="0" i="0" u="none" strike="noStrike" kern="1200" cap="none" spc="0" normalizeH="0" baseline="0" noProof="0">
              <a:ln>
                <a:noFill/>
              </a:ln>
              <a:solidFill>
                <a:srgbClr val="51657F">
                  <a:lumMod val="60000"/>
                  <a:lumOff val="40000"/>
                </a:srgbClr>
              </a:solidFill>
              <a:effectLst/>
              <a:uLnTx/>
              <a:uFillTx/>
              <a:latin typeface="Arial" panose="020B0604020202020204"/>
              <a:ea typeface="+mn-ea"/>
              <a:cs typeface="+mn-cs"/>
            </a:endParaRPr>
          </a:p>
        </p:txBody>
      </p:sp>
      <p:sp>
        <p:nvSpPr>
          <p:cNvPr id="5" name="Text Placeholder 3">
            <a:extLst>
              <a:ext uri="{FF2B5EF4-FFF2-40B4-BE49-F238E27FC236}">
                <a16:creationId xmlns:a16="http://schemas.microsoft.com/office/drawing/2014/main" id="{2B4E3928-6F20-08F9-6AE6-7E968E0F7365}"/>
              </a:ext>
            </a:extLst>
          </p:cNvPr>
          <p:cNvSpPr txBox="1">
            <a:spLocks/>
          </p:cNvSpPr>
          <p:nvPr userDrawn="1"/>
        </p:nvSpPr>
        <p:spPr>
          <a:xfrm>
            <a:off x="209550" y="6545502"/>
            <a:ext cx="8752503" cy="203133"/>
          </a:xfrm>
          <a:prstGeom prst="rect">
            <a:avLst/>
          </a:prstGeom>
        </p:spPr>
        <p:txBody>
          <a:bodyPr wrap="square" anchor="b">
            <a:spAutoFit/>
          </a:bodyPr>
          <a:lstStyle>
            <a:lvl1pPr marL="0" indent="0" algn="l" defTabSz="914400" rtl="0" eaLnBrk="1" latinLnBrk="0" hangingPunct="1">
              <a:lnSpc>
                <a:spcPct val="90000"/>
              </a:lnSpc>
              <a:spcBef>
                <a:spcPts val="1000"/>
              </a:spcBef>
              <a:buFont typeface="Arial" panose="020B0604020202020204" pitchFamily="34" charset="0"/>
              <a:buNone/>
              <a:defRPr sz="800" kern="1200">
                <a:solidFill>
                  <a:schemeClr val="bg1">
                    <a:lumMod val="6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800" dirty="0">
                <a:solidFill>
                  <a:schemeClr val="bg1">
                    <a:lumMod val="65000"/>
                  </a:schemeClr>
                </a:solidFill>
              </a:rPr>
              <a:t>Strategy to Execution: Better Prior Authorization by Integrating Operations, FHIR and CMS-0057; </a:t>
            </a:r>
            <a:r>
              <a:rPr lang="en-US" sz="600" dirty="0">
                <a:solidFill>
                  <a:schemeClr val="bg1">
                    <a:lumMod val="65000"/>
                  </a:schemeClr>
                </a:solidFill>
              </a:rPr>
              <a:t>April 2025</a:t>
            </a:r>
            <a:r>
              <a:rPr lang="en-US" sz="800" dirty="0">
                <a:solidFill>
                  <a:schemeClr val="bg1">
                    <a:lumMod val="65000"/>
                  </a:schemeClr>
                </a:solidFill>
              </a:rPr>
              <a:t>  </a:t>
            </a:r>
            <a:r>
              <a:rPr lang="en-CA" dirty="0"/>
              <a:t>© 2025 HL7® International</a:t>
            </a:r>
            <a:endParaRPr lang="en-US" dirty="0"/>
          </a:p>
        </p:txBody>
      </p:sp>
    </p:spTree>
    <p:extLst>
      <p:ext uri="{BB962C8B-B14F-4D97-AF65-F5344CB8AC3E}">
        <p14:creationId xmlns:p14="http://schemas.microsoft.com/office/powerpoint/2010/main" val="267284561"/>
      </p:ext>
    </p:extLst>
  </p:cSld>
  <p:clrMap bg1="lt1" tx1="dk1" bg2="lt2" tx2="dk2" accent1="accent1" accent2="accent2" accent3="accent3" accent4="accent4" accent5="accent5" accent6="accent6" hlink="hlink" folHlink="folHlink"/>
  <p:sldLayoutIdLst>
    <p:sldLayoutId id="2147483834" r:id="rId1"/>
    <p:sldLayoutId id="2147483835" r:id="rId2"/>
    <p:sldLayoutId id="2147483836" r:id="rId3"/>
    <p:sldLayoutId id="2147483837" r:id="rId4"/>
    <p:sldLayoutId id="2147483838" r:id="rId5"/>
    <p:sldLayoutId id="2147483839" r:id="rId6"/>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hyperlink" Target="https://www.govinfo.gov/content/pkg/FR-2024-02-08/pdf/2024-00895.pdf" TargetMode="Externa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mailto:RCDieterle@enablecare.us" TargetMode="External"/><Relationship Id="rId2" Type="http://schemas.openxmlformats.org/officeDocument/2006/relationships/hyperlink" Target="mailto:Mark.Scrimshire@OnyxHealth.io"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a:extLst>
            <a:ext uri="{FF2B5EF4-FFF2-40B4-BE49-F238E27FC236}">
              <a16:creationId xmlns:a16="http://schemas.microsoft.com/office/drawing/2014/main" id="{8F97FE1A-E9A7-91DD-A662-EBF51014F32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EAA2601-EAD7-FEF0-D830-47428E7B7C5E}"/>
              </a:ext>
            </a:extLst>
          </p:cNvPr>
          <p:cNvSpPr txBox="1"/>
          <p:nvPr/>
        </p:nvSpPr>
        <p:spPr>
          <a:xfrm>
            <a:off x="4741332" y="4752622"/>
            <a:ext cx="6513689" cy="1169551"/>
          </a:xfrm>
          <a:prstGeom prst="rect">
            <a:avLst/>
          </a:prstGeom>
          <a:noFill/>
        </p:spPr>
        <p:txBody>
          <a:bodyPr wrap="square" rtlCol="0">
            <a:spAutoFit/>
          </a:bodyPr>
          <a:lstStyle/>
          <a:p>
            <a:r>
              <a:rPr lang="en-US" b="1" u="sng" dirty="0"/>
              <a:t>Mark Scrimshire</a:t>
            </a:r>
            <a:r>
              <a:rPr lang="en-US" dirty="0"/>
              <a:t> HL7 Da Vinci </a:t>
            </a:r>
            <a:r>
              <a:rPr lang="en-US" dirty="0" err="1"/>
              <a:t>PDex</a:t>
            </a:r>
            <a:r>
              <a:rPr lang="en-US" dirty="0"/>
              <a:t> IG Lead and Chief Interoperability Officer, Onyx Technology, LLC</a:t>
            </a:r>
          </a:p>
          <a:p>
            <a:endParaRPr lang="en-US" dirty="0"/>
          </a:p>
          <a:p>
            <a:r>
              <a:rPr lang="en-US" b="1" u="sng" dirty="0"/>
              <a:t>Robert Dieterle</a:t>
            </a:r>
            <a:r>
              <a:rPr lang="en-US" dirty="0"/>
              <a:t> HL7 Da Vinci Project Sr. Advisor and Burden Reduction Lead, and CEO, </a:t>
            </a:r>
            <a:r>
              <a:rPr lang="en-US" dirty="0" err="1"/>
              <a:t>EnableCare</a:t>
            </a:r>
            <a:r>
              <a:rPr lang="en-US" dirty="0"/>
              <a:t> Group</a:t>
            </a:r>
          </a:p>
        </p:txBody>
      </p:sp>
      <p:sp>
        <p:nvSpPr>
          <p:cNvPr id="3" name="TextBox 2">
            <a:extLst>
              <a:ext uri="{FF2B5EF4-FFF2-40B4-BE49-F238E27FC236}">
                <a16:creationId xmlns:a16="http://schemas.microsoft.com/office/drawing/2014/main" id="{37C4660A-61A1-0322-48B1-C1B25E257ACD}"/>
              </a:ext>
            </a:extLst>
          </p:cNvPr>
          <p:cNvSpPr txBox="1"/>
          <p:nvPr/>
        </p:nvSpPr>
        <p:spPr>
          <a:xfrm>
            <a:off x="4741332" y="2780652"/>
            <a:ext cx="6097604" cy="954107"/>
          </a:xfrm>
          <a:prstGeom prst="rect">
            <a:avLst/>
          </a:prstGeom>
          <a:noFill/>
        </p:spPr>
        <p:txBody>
          <a:bodyPr wrap="square">
            <a:spAutoFit/>
          </a:bodyPr>
          <a:lstStyle/>
          <a:p>
            <a:r>
              <a:rPr lang="en-US" sz="2800" dirty="0"/>
              <a:t>Burden Reduction and </a:t>
            </a:r>
            <a:br>
              <a:rPr lang="en-US" sz="2800" dirty="0"/>
            </a:br>
            <a:r>
              <a:rPr lang="en-US" sz="2800" dirty="0"/>
              <a:t>Patient Access API Metrics</a:t>
            </a:r>
          </a:p>
        </p:txBody>
      </p:sp>
    </p:spTree>
    <p:extLst>
      <p:ext uri="{BB962C8B-B14F-4D97-AF65-F5344CB8AC3E}">
        <p14:creationId xmlns:p14="http://schemas.microsoft.com/office/powerpoint/2010/main" val="1454145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B312A1-3C50-3B84-4C6F-CB1915FC6B2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738A627-B0A8-C3F6-4B2E-7EF20E2AD21F}"/>
              </a:ext>
            </a:extLst>
          </p:cNvPr>
          <p:cNvSpPr>
            <a:spLocks noGrp="1"/>
          </p:cNvSpPr>
          <p:nvPr>
            <p:ph type="body" sz="quarter" idx="14"/>
          </p:nvPr>
        </p:nvSpPr>
        <p:spPr>
          <a:xfrm>
            <a:off x="3756772" y="973124"/>
            <a:ext cx="7849086" cy="5516576"/>
          </a:xfrm>
        </p:spPr>
        <p:txBody>
          <a:bodyPr/>
          <a:lstStyle/>
          <a:p>
            <a:pPr>
              <a:buNone/>
            </a:pPr>
            <a:r>
              <a:rPr lang="en-US" sz="1100" dirty="0"/>
              <a:t>n Texas, the Health and Human Services Commission (HHSC) mandates that Managed Care Organizations (MCOs) report specific prior authorization (PA) metrics to enhance transparency and oversight within Medicaid and the Children's Health Insurance Program (CHIP). These reporting requirements are designed to monitor the efficiency and effectiveness of PA processes.​</a:t>
            </a:r>
          </a:p>
          <a:p>
            <a:pPr>
              <a:buNone/>
            </a:pPr>
            <a:r>
              <a:rPr lang="en-US" sz="1100" b="1" dirty="0"/>
              <a:t>Key Prior Authorization Metrics Required in Texas:</a:t>
            </a:r>
            <a:endParaRPr lang="en-US" sz="1100" dirty="0"/>
          </a:p>
          <a:p>
            <a:pPr>
              <a:buFont typeface="+mj-lt"/>
              <a:buAutoNum type="arabicPeriod"/>
            </a:pPr>
            <a:r>
              <a:rPr lang="en-US" sz="1100" b="1" dirty="0"/>
              <a:t>Approval and Denial Rates:</a:t>
            </a:r>
            <a:endParaRPr lang="en-US" sz="1100" dirty="0"/>
          </a:p>
          <a:p>
            <a:pPr marL="742950" lvl="1" indent="-285750">
              <a:buFont typeface="+mj-lt"/>
              <a:buAutoNum type="arabicPeriod"/>
            </a:pPr>
            <a:r>
              <a:rPr lang="en-US" sz="1100" dirty="0"/>
              <a:t>MCOs must report the percentage of PA requests that are approved, denied, and approved upon appeal.​</a:t>
            </a:r>
          </a:p>
          <a:p>
            <a:pPr>
              <a:buFont typeface="+mj-lt"/>
              <a:buAutoNum type="arabicPeriod"/>
            </a:pPr>
            <a:r>
              <a:rPr lang="en-US" sz="1100" b="1" dirty="0"/>
              <a:t>Turnaround Times:</a:t>
            </a:r>
            <a:endParaRPr lang="en-US" sz="1100" dirty="0"/>
          </a:p>
          <a:p>
            <a:pPr marL="742950" lvl="1" indent="-285750">
              <a:buFont typeface="+mj-lt"/>
              <a:buAutoNum type="arabicPeriod"/>
            </a:pPr>
            <a:r>
              <a:rPr lang="en-US" sz="1100" dirty="0"/>
              <a:t>The average time taken to process PA requests, from submission to decision, is tracked to ensure timely access to care.​</a:t>
            </a:r>
          </a:p>
          <a:p>
            <a:pPr>
              <a:buFont typeface="+mj-lt"/>
              <a:buAutoNum type="arabicPeriod"/>
            </a:pPr>
            <a:r>
              <a:rPr lang="en-US" sz="1100" b="1" dirty="0"/>
              <a:t>Service Categories:</a:t>
            </a:r>
            <a:endParaRPr lang="en-US" sz="1100" dirty="0"/>
          </a:p>
          <a:p>
            <a:pPr marL="742950" lvl="1" indent="-285750">
              <a:buFont typeface="+mj-lt"/>
              <a:buAutoNum type="arabicPeriod"/>
            </a:pPr>
            <a:r>
              <a:rPr lang="en-US" sz="1100" dirty="0"/>
              <a:t>Data is collected on the types of services requiring prior authorization, including inpatient hospitalizations and behavioral health services.​</a:t>
            </a:r>
          </a:p>
          <a:p>
            <a:pPr>
              <a:buFont typeface="+mj-lt"/>
              <a:buAutoNum type="arabicPeriod"/>
            </a:pPr>
            <a:r>
              <a:rPr lang="en-US" sz="1100" b="1" dirty="0"/>
              <a:t>Data Submission Frequency:</a:t>
            </a:r>
            <a:endParaRPr lang="en-US" sz="1100" dirty="0"/>
          </a:p>
          <a:p>
            <a:pPr marL="742950" lvl="1" indent="-285750">
              <a:buFont typeface="+mj-lt"/>
              <a:buAutoNum type="arabicPeriod"/>
            </a:pPr>
            <a:r>
              <a:rPr lang="en-US" sz="1100" dirty="0"/>
              <a:t>MCOs are required to submit PA data weekly to a centralized database managed by HHSC. This centralized approach aims to standardize data collection and facilitate comprehensive analysis. ​</a:t>
            </a:r>
          </a:p>
          <a:p>
            <a:pPr>
              <a:buFont typeface="+mj-lt"/>
              <a:buAutoNum type="arabicPeriod"/>
            </a:pPr>
            <a:r>
              <a:rPr lang="en-US" sz="1100" b="1" dirty="0"/>
              <a:t>Exclusions:</a:t>
            </a:r>
            <a:endParaRPr lang="en-US" sz="1100" dirty="0"/>
          </a:p>
          <a:p>
            <a:pPr marL="742950" lvl="1" indent="-285750">
              <a:buFont typeface="+mj-lt"/>
              <a:buAutoNum type="arabicPeriod"/>
            </a:pPr>
            <a:r>
              <a:rPr lang="en-US" sz="1100" dirty="0"/>
              <a:t>Certain services are excluded from these reporting requirements, such as fee-for-service arrangements, pharmacy services (except clinician-administered drugs), value-added services, and dental services. ​</a:t>
            </a:r>
          </a:p>
          <a:p>
            <a:pPr>
              <a:buNone/>
            </a:pPr>
            <a:r>
              <a:rPr lang="en-US" sz="1100" b="1" dirty="0"/>
              <a:t>Purpose and Utilization:</a:t>
            </a:r>
            <a:endParaRPr lang="en-US" sz="1100" dirty="0"/>
          </a:p>
          <a:p>
            <a:pPr>
              <a:buNone/>
            </a:pPr>
            <a:r>
              <a:rPr lang="en-US" sz="1100" dirty="0"/>
              <a:t>The collected data supports HHSC's efforts to:​</a:t>
            </a:r>
          </a:p>
          <a:p>
            <a:pPr>
              <a:buFont typeface="Arial" panose="020B0604020202020204" pitchFamily="34" charset="0"/>
              <a:buChar char="•"/>
            </a:pPr>
            <a:r>
              <a:rPr lang="en-US" sz="1100" dirty="0"/>
              <a:t>Identify trends and patterns in prior authorization requests and decisions.​</a:t>
            </a:r>
          </a:p>
          <a:p>
            <a:pPr>
              <a:buFont typeface="Arial" panose="020B0604020202020204" pitchFamily="34" charset="0"/>
              <a:buChar char="•"/>
            </a:pPr>
            <a:r>
              <a:rPr lang="en-US" sz="1100" dirty="0"/>
              <a:t>Assess MCO compliance with state policies and contractual obligations.​</a:t>
            </a:r>
          </a:p>
          <a:p>
            <a:pPr>
              <a:buFont typeface="Arial" panose="020B0604020202020204" pitchFamily="34" charset="0"/>
              <a:buChar char="•"/>
            </a:pPr>
            <a:r>
              <a:rPr lang="en-US" sz="1100" dirty="0"/>
              <a:t>Enhance the efficiency of the PA process to reduce delays in patient care.​Inform policy decisions and potential reforms to the PA system.​</a:t>
            </a:r>
          </a:p>
          <a:p>
            <a:pPr marL="0" indent="0">
              <a:buNone/>
            </a:pPr>
            <a:endParaRPr lang="en-US" sz="1100" dirty="0"/>
          </a:p>
        </p:txBody>
      </p:sp>
      <p:sp>
        <p:nvSpPr>
          <p:cNvPr id="4" name="Slide Number Placeholder 3">
            <a:extLst>
              <a:ext uri="{FF2B5EF4-FFF2-40B4-BE49-F238E27FC236}">
                <a16:creationId xmlns:a16="http://schemas.microsoft.com/office/drawing/2014/main" id="{FABA4900-744D-7F62-8915-66B9D13B691B}"/>
              </a:ext>
            </a:extLst>
          </p:cNvPr>
          <p:cNvSpPr>
            <a:spLocks noGrp="1"/>
          </p:cNvSpPr>
          <p:nvPr>
            <p:ph type="sldNum" sz="quarter" idx="7"/>
          </p:nvPr>
        </p:nvSpPr>
        <p:spPr/>
        <p:txBody>
          <a:bodyPr/>
          <a:lstStyle/>
          <a:p>
            <a:fld id="{B6F15528-21DE-4FAA-801E-634DDDAF4B2B}" type="slidenum">
              <a:rPr lang="en-US" smtClean="0"/>
              <a:t>10</a:t>
            </a:fld>
            <a:endParaRPr lang="en-US"/>
          </a:p>
        </p:txBody>
      </p:sp>
      <p:sp>
        <p:nvSpPr>
          <p:cNvPr id="5" name="Title 3">
            <a:extLst>
              <a:ext uri="{FF2B5EF4-FFF2-40B4-BE49-F238E27FC236}">
                <a16:creationId xmlns:a16="http://schemas.microsoft.com/office/drawing/2014/main" id="{7E487A1C-18F4-B0BE-5406-B946ACE12522}"/>
              </a:ext>
            </a:extLst>
          </p:cNvPr>
          <p:cNvSpPr txBox="1">
            <a:spLocks/>
          </p:cNvSpPr>
          <p:nvPr/>
        </p:nvSpPr>
        <p:spPr>
          <a:xfrm>
            <a:off x="3951214" y="197346"/>
            <a:ext cx="7654644" cy="775778"/>
          </a:xfrm>
          <a:prstGeom prst="rect">
            <a:avLst/>
          </a:prstGeom>
        </p:spPr>
        <p:txBody>
          <a:bodyPr/>
          <a:lstStyle>
            <a:lvl1pPr algn="r" defTabSz="914400" rtl="0" eaLnBrk="1" latinLnBrk="0" hangingPunct="1">
              <a:lnSpc>
                <a:spcPct val="90000"/>
              </a:lnSpc>
              <a:spcBef>
                <a:spcPct val="0"/>
              </a:spcBef>
              <a:buNone/>
              <a:defRPr sz="4000" kern="1200">
                <a:solidFill>
                  <a:schemeClr val="tx1"/>
                </a:solidFill>
                <a:latin typeface="+mj-lt"/>
                <a:ea typeface="+mj-ea"/>
                <a:cs typeface="+mj-cs"/>
              </a:defRPr>
            </a:lvl1pPr>
          </a:lstStyle>
          <a:p>
            <a:pPr>
              <a:buClrTx/>
              <a:buFontTx/>
            </a:pPr>
            <a:r>
              <a:rPr lang="en-CA" dirty="0"/>
              <a:t>Texas PA Metrics</a:t>
            </a:r>
          </a:p>
        </p:txBody>
      </p:sp>
    </p:spTree>
    <p:extLst>
      <p:ext uri="{BB962C8B-B14F-4D97-AF65-F5344CB8AC3E}">
        <p14:creationId xmlns:p14="http://schemas.microsoft.com/office/powerpoint/2010/main" val="2242113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691B65-198C-3D6B-DE8B-EB97ACBCEFC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94FA754-4F65-0CDF-9232-271B81560A7E}"/>
              </a:ext>
            </a:extLst>
          </p:cNvPr>
          <p:cNvSpPr>
            <a:spLocks noGrp="1"/>
          </p:cNvSpPr>
          <p:nvPr>
            <p:ph type="body" sz="quarter" idx="14"/>
          </p:nvPr>
        </p:nvSpPr>
        <p:spPr>
          <a:xfrm>
            <a:off x="3756772" y="973124"/>
            <a:ext cx="7849086" cy="5687530"/>
          </a:xfrm>
        </p:spPr>
        <p:txBody>
          <a:bodyPr/>
          <a:lstStyle/>
          <a:p>
            <a:pPr>
              <a:buNone/>
            </a:pPr>
            <a:r>
              <a:rPr lang="en-US" sz="1600" dirty="0"/>
              <a:t>In Vermont, health insurers regulated by the state are required to report specific prior authorization (PA) metrics annually, as mandated by state law. This requirement is established under </a:t>
            </a:r>
            <a:r>
              <a:rPr lang="en-US" sz="1600" b="1" dirty="0"/>
              <a:t>18 V.S.A. § 9418b(h)</a:t>
            </a:r>
            <a:r>
              <a:rPr lang="en-US" sz="1600" dirty="0"/>
              <a:t>, which was reinforced by </a:t>
            </a:r>
            <a:r>
              <a:rPr lang="en-US" sz="1600" b="1" dirty="0"/>
              <a:t>Act 140 of 2020</a:t>
            </a:r>
            <a:r>
              <a:rPr lang="en-US" sz="1600" dirty="0"/>
              <a:t> and further detailed in </a:t>
            </a:r>
            <a:r>
              <a:rPr lang="en-US" sz="1600" b="1" dirty="0"/>
              <a:t>Act 183 of 2022</a:t>
            </a:r>
            <a:r>
              <a:rPr lang="en-US" sz="1600" dirty="0"/>
              <a:t>.​</a:t>
            </a:r>
          </a:p>
          <a:p>
            <a:pPr>
              <a:buNone/>
            </a:pPr>
            <a:r>
              <a:rPr lang="en-US" sz="1600" b="1" dirty="0"/>
              <a:t>Required Prior Authorization Metrics</a:t>
            </a:r>
          </a:p>
          <a:p>
            <a:pPr>
              <a:buNone/>
            </a:pPr>
            <a:r>
              <a:rPr lang="en-US" sz="1600" dirty="0"/>
              <a:t>By </a:t>
            </a:r>
            <a:r>
              <a:rPr lang="en-US" sz="1600" b="1" dirty="0"/>
              <a:t>September 15</a:t>
            </a:r>
            <a:r>
              <a:rPr lang="en-US" sz="1600" dirty="0"/>
              <a:t> each year, insurers must submit the following information to the </a:t>
            </a:r>
            <a:r>
              <a:rPr lang="en-US" sz="1600" b="1" dirty="0"/>
              <a:t>Department of Financial Regulation (DFR)</a:t>
            </a:r>
            <a:r>
              <a:rPr lang="en-US" sz="1600" dirty="0"/>
              <a:t> and the </a:t>
            </a:r>
            <a:r>
              <a:rPr lang="en-US" sz="1600" b="1" dirty="0"/>
              <a:t>Green Mountain Care Board (GMCB)</a:t>
            </a:r>
            <a:r>
              <a:rPr lang="en-US" sz="1600" dirty="0"/>
              <a:t>:​</a:t>
            </a:r>
          </a:p>
          <a:p>
            <a:pPr>
              <a:buFont typeface="Arial" panose="020B0604020202020204" pitchFamily="34" charset="0"/>
              <a:buChar char="•"/>
            </a:pPr>
            <a:r>
              <a:rPr lang="en-US" sz="1600" b="1" dirty="0"/>
              <a:t>Standards for Evaluating PA Requirements</a:t>
            </a:r>
            <a:r>
              <a:rPr lang="en-US" sz="1600" dirty="0"/>
              <a:t>: A general description of the criteria used by insurers to assess prior authorization requirements.​</a:t>
            </a:r>
          </a:p>
          <a:p>
            <a:pPr>
              <a:buFont typeface="Arial" panose="020B0604020202020204" pitchFamily="34" charset="0"/>
              <a:buChar char="•"/>
            </a:pPr>
            <a:r>
              <a:rPr lang="en-US" sz="1600" b="1" dirty="0"/>
              <a:t>Changes to PA Requirements</a:t>
            </a:r>
            <a:r>
              <a:rPr lang="en-US" sz="1600" dirty="0"/>
              <a:t>: A list of services for which prior authorization requirements were added or removed during the previous plan year, along with the rationale for these changes.​</a:t>
            </a:r>
          </a:p>
          <a:p>
            <a:pPr>
              <a:buFont typeface="Arial" panose="020B0604020202020204" pitchFamily="34" charset="0"/>
              <a:buChar char="•"/>
            </a:pPr>
            <a:r>
              <a:rPr lang="en-US" sz="1600" b="1" dirty="0"/>
              <a:t>Top Ten PA Requests</a:t>
            </a:r>
            <a:r>
              <a:rPr lang="en-US" sz="1600" dirty="0"/>
              <a:t>: A list of the ten most frequently requested prior authorizations and the approval rates for each.​</a:t>
            </a:r>
          </a:p>
          <a:p>
            <a:pPr>
              <a:buFont typeface="Arial" panose="020B0604020202020204" pitchFamily="34" charset="0"/>
              <a:buChar char="•"/>
            </a:pPr>
            <a:r>
              <a:rPr lang="en-US" sz="1600" b="1" dirty="0"/>
              <a:t>Timeliness of PA Decisions</a:t>
            </a:r>
            <a:r>
              <a:rPr lang="en-US" sz="1600" dirty="0"/>
              <a:t>: The percentage of urgent and non-urgent prior authorization requests that were granted because the processing time exceeded the statutory timeframes (48 hours for urgent requests and two business days for non-urgent requests).​</a:t>
            </a:r>
          </a:p>
          <a:p>
            <a:r>
              <a:rPr lang="en-US" sz="1600" dirty="0"/>
              <a:t>These reporting requirements aim to enhance transparency and reduce administrative burdens associated with prior authorization processes.</a:t>
            </a:r>
          </a:p>
          <a:p>
            <a:pPr marL="0" indent="0">
              <a:buNone/>
            </a:pPr>
            <a:endParaRPr lang="en-US" sz="1800" dirty="0"/>
          </a:p>
        </p:txBody>
      </p:sp>
      <p:sp>
        <p:nvSpPr>
          <p:cNvPr id="4" name="Slide Number Placeholder 3">
            <a:extLst>
              <a:ext uri="{FF2B5EF4-FFF2-40B4-BE49-F238E27FC236}">
                <a16:creationId xmlns:a16="http://schemas.microsoft.com/office/drawing/2014/main" id="{B41BBB34-26DA-7784-FD69-5F2B79E72239}"/>
              </a:ext>
            </a:extLst>
          </p:cNvPr>
          <p:cNvSpPr>
            <a:spLocks noGrp="1"/>
          </p:cNvSpPr>
          <p:nvPr>
            <p:ph type="sldNum" sz="quarter" idx="7"/>
          </p:nvPr>
        </p:nvSpPr>
        <p:spPr/>
        <p:txBody>
          <a:bodyPr/>
          <a:lstStyle/>
          <a:p>
            <a:fld id="{B6F15528-21DE-4FAA-801E-634DDDAF4B2B}" type="slidenum">
              <a:rPr lang="en-US" smtClean="0"/>
              <a:t>11</a:t>
            </a:fld>
            <a:endParaRPr lang="en-US"/>
          </a:p>
        </p:txBody>
      </p:sp>
      <p:sp>
        <p:nvSpPr>
          <p:cNvPr id="5" name="Title 3">
            <a:extLst>
              <a:ext uri="{FF2B5EF4-FFF2-40B4-BE49-F238E27FC236}">
                <a16:creationId xmlns:a16="http://schemas.microsoft.com/office/drawing/2014/main" id="{C76F7853-99F0-DE99-1847-723C01C63382}"/>
              </a:ext>
            </a:extLst>
          </p:cNvPr>
          <p:cNvSpPr txBox="1">
            <a:spLocks/>
          </p:cNvSpPr>
          <p:nvPr/>
        </p:nvSpPr>
        <p:spPr>
          <a:xfrm>
            <a:off x="3951214" y="197346"/>
            <a:ext cx="7654644" cy="775778"/>
          </a:xfrm>
          <a:prstGeom prst="rect">
            <a:avLst/>
          </a:prstGeom>
        </p:spPr>
        <p:txBody>
          <a:bodyPr/>
          <a:lstStyle>
            <a:lvl1pPr algn="r" defTabSz="914400" rtl="0" eaLnBrk="1" latinLnBrk="0" hangingPunct="1">
              <a:lnSpc>
                <a:spcPct val="90000"/>
              </a:lnSpc>
              <a:spcBef>
                <a:spcPct val="0"/>
              </a:spcBef>
              <a:buNone/>
              <a:defRPr sz="4000" kern="1200">
                <a:solidFill>
                  <a:schemeClr val="tx1"/>
                </a:solidFill>
                <a:latin typeface="+mj-lt"/>
                <a:ea typeface="+mj-ea"/>
                <a:cs typeface="+mj-cs"/>
              </a:defRPr>
            </a:lvl1pPr>
          </a:lstStyle>
          <a:p>
            <a:pPr>
              <a:buClrTx/>
              <a:buFontTx/>
            </a:pPr>
            <a:r>
              <a:rPr lang="en-CA" dirty="0"/>
              <a:t>Vermont PA Metrics</a:t>
            </a:r>
          </a:p>
        </p:txBody>
      </p:sp>
    </p:spTree>
    <p:extLst>
      <p:ext uri="{BB962C8B-B14F-4D97-AF65-F5344CB8AC3E}">
        <p14:creationId xmlns:p14="http://schemas.microsoft.com/office/powerpoint/2010/main" val="3905465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4FD14E-6AA6-31D3-C637-57E4B7BE7D90}"/>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29ADA780-4772-89FD-9F01-CC4EB8F92458}"/>
              </a:ext>
            </a:extLst>
          </p:cNvPr>
          <p:cNvSpPr>
            <a:spLocks noGrp="1"/>
          </p:cNvSpPr>
          <p:nvPr>
            <p:ph type="body" sz="quarter" idx="14"/>
          </p:nvPr>
        </p:nvSpPr>
        <p:spPr>
          <a:xfrm>
            <a:off x="3951214" y="1125978"/>
            <a:ext cx="7849086" cy="5409575"/>
          </a:xfrm>
        </p:spPr>
        <p:txBody>
          <a:bodyPr/>
          <a:lstStyle/>
          <a:p>
            <a:pPr>
              <a:buNone/>
            </a:pPr>
            <a:r>
              <a:rPr lang="en-US" sz="1000" dirty="0"/>
              <a:t>In Washington State, health carriers with at least 1% of the market share are mandated to annually report specific prior authorization (PA) metrics to the Office of the Insurance Commissioner (OIC) under RCW 48.43.0161. These requirements apply to individual and group commercial health plans and are designed to enhance transparency and oversight of PA practices.​</a:t>
            </a:r>
            <a:r>
              <a:rPr lang="en-US" sz="1000" b="1" dirty="0"/>
              <a:t>Required Prior Authorization Metrics</a:t>
            </a:r>
          </a:p>
          <a:p>
            <a:pPr>
              <a:buNone/>
            </a:pPr>
            <a:r>
              <a:rPr lang="en-US" sz="1000" dirty="0"/>
              <a:t>For each of the following service categories:</a:t>
            </a:r>
          </a:p>
          <a:p>
            <a:pPr>
              <a:spcBef>
                <a:spcPts val="0"/>
              </a:spcBef>
              <a:buFont typeface="Arial" panose="020B0604020202020204" pitchFamily="34" charset="0"/>
              <a:buChar char="•"/>
            </a:pPr>
            <a:r>
              <a:rPr lang="en-US" sz="1000" dirty="0"/>
              <a:t>Inpatient medical/surgical</a:t>
            </a:r>
          </a:p>
          <a:p>
            <a:pPr>
              <a:spcBef>
                <a:spcPts val="0"/>
              </a:spcBef>
              <a:buFont typeface="Arial" panose="020B0604020202020204" pitchFamily="34" charset="0"/>
              <a:buChar char="•"/>
            </a:pPr>
            <a:r>
              <a:rPr lang="en-US" sz="1000" dirty="0"/>
              <a:t>Outpatient medical/surgical</a:t>
            </a:r>
          </a:p>
          <a:p>
            <a:pPr>
              <a:spcBef>
                <a:spcPts val="0"/>
              </a:spcBef>
              <a:buFont typeface="Arial" panose="020B0604020202020204" pitchFamily="34" charset="0"/>
              <a:buChar char="•"/>
            </a:pPr>
            <a:r>
              <a:rPr lang="en-US" sz="1000" dirty="0"/>
              <a:t>Inpatient mental health and substance use disorder (MH/SUD)</a:t>
            </a:r>
          </a:p>
          <a:p>
            <a:pPr>
              <a:spcBef>
                <a:spcPts val="0"/>
              </a:spcBef>
              <a:buFont typeface="Arial" panose="020B0604020202020204" pitchFamily="34" charset="0"/>
              <a:buChar char="•"/>
            </a:pPr>
            <a:r>
              <a:rPr lang="en-US" sz="1000" dirty="0"/>
              <a:t>Outpatient MH/SUD</a:t>
            </a:r>
          </a:p>
          <a:p>
            <a:pPr>
              <a:spcBef>
                <a:spcPts val="0"/>
              </a:spcBef>
              <a:buFont typeface="Arial" panose="020B0604020202020204" pitchFamily="34" charset="0"/>
              <a:buChar char="•"/>
            </a:pPr>
            <a:r>
              <a:rPr lang="en-US" sz="1000" dirty="0"/>
              <a:t>Durable medical equipment (DME)</a:t>
            </a:r>
          </a:p>
          <a:p>
            <a:pPr>
              <a:spcBef>
                <a:spcPts val="0"/>
              </a:spcBef>
              <a:buFont typeface="Arial" panose="020B0604020202020204" pitchFamily="34" charset="0"/>
              <a:buChar char="•"/>
            </a:pPr>
            <a:r>
              <a:rPr lang="en-US" sz="1000" dirty="0"/>
              <a:t>Diabetes supplies and equipment</a:t>
            </a:r>
          </a:p>
          <a:p>
            <a:pPr>
              <a:spcBef>
                <a:spcPts val="0"/>
              </a:spcBef>
              <a:buFont typeface="Arial" panose="020B0604020202020204" pitchFamily="34" charset="0"/>
              <a:buChar char="•"/>
            </a:pPr>
            <a:r>
              <a:rPr lang="en-US" sz="1000" dirty="0"/>
              <a:t>Prescription drugs</a:t>
            </a:r>
          </a:p>
          <a:p>
            <a:pPr>
              <a:buNone/>
            </a:pPr>
            <a:r>
              <a:rPr lang="en-US" sz="1000" dirty="0"/>
              <a:t>Carriers must report:</a:t>
            </a:r>
          </a:p>
          <a:p>
            <a:pPr>
              <a:buFont typeface="+mj-lt"/>
              <a:buAutoNum type="arabicPeriod"/>
            </a:pPr>
            <a:r>
              <a:rPr lang="en-US" sz="1000" b="1" dirty="0"/>
              <a:t>Top 10 Codes with Highest PA Requests</a:t>
            </a:r>
            <a:r>
              <a:rPr lang="en-US" sz="1000" dirty="0"/>
              <a:t>: Including the total number of requests and the percentage approved.​</a:t>
            </a:r>
          </a:p>
          <a:p>
            <a:pPr>
              <a:buFont typeface="+mj-lt"/>
              <a:buAutoNum type="arabicPeriod"/>
            </a:pPr>
            <a:r>
              <a:rPr lang="en-US" sz="1000" b="1" dirty="0"/>
              <a:t>Top 10 Codes with Highest Approval Rates</a:t>
            </a:r>
            <a:r>
              <a:rPr lang="en-US" sz="1000" dirty="0"/>
              <a:t>: Including the total number of requests and the percentage approved.​</a:t>
            </a:r>
          </a:p>
          <a:p>
            <a:pPr>
              <a:buFont typeface="+mj-lt"/>
              <a:buAutoNum type="arabicPeriod"/>
            </a:pPr>
            <a:r>
              <a:rPr lang="en-US" sz="1000" b="1" dirty="0"/>
              <a:t>Top 10 Codes with Highest Appeal Reversals</a:t>
            </a:r>
            <a:r>
              <a:rPr lang="en-US" sz="1000" dirty="0"/>
              <a:t>: Including the total number of requests and the percentage of initial denials overturned on appeal.​</a:t>
            </a:r>
          </a:p>
          <a:p>
            <a:pPr>
              <a:buFont typeface="+mj-lt"/>
              <a:buAutoNum type="arabicPeriod"/>
            </a:pPr>
            <a:r>
              <a:rPr lang="en-US" sz="1000" b="1" dirty="0"/>
              <a:t>Average Determination Response Times</a:t>
            </a:r>
            <a:r>
              <a:rPr lang="en-US" sz="1000" dirty="0"/>
              <a:t>: Measured in hours for:</a:t>
            </a:r>
          </a:p>
          <a:p>
            <a:pPr marL="742950" lvl="1" indent="-285750">
              <a:buFont typeface="+mj-lt"/>
              <a:buAutoNum type="arabicPeriod"/>
            </a:pPr>
            <a:r>
              <a:rPr lang="en-US" sz="900" dirty="0"/>
              <a:t>Expedited decisions</a:t>
            </a:r>
          </a:p>
          <a:p>
            <a:pPr marL="742950" lvl="1" indent="-285750">
              <a:buFont typeface="+mj-lt"/>
              <a:buAutoNum type="arabicPeriod"/>
            </a:pPr>
            <a:r>
              <a:rPr lang="en-US" sz="900" dirty="0"/>
              <a:t>Standard decisions</a:t>
            </a:r>
          </a:p>
          <a:p>
            <a:pPr marL="742950" lvl="1" indent="-285750">
              <a:buFont typeface="+mj-lt"/>
              <a:buAutoNum type="arabicPeriod"/>
            </a:pPr>
            <a:r>
              <a:rPr lang="en-US" sz="900" dirty="0"/>
              <a:t>Extenuating circumstances decisions​</a:t>
            </a:r>
            <a:r>
              <a:rPr lang="en-US" sz="1000" dirty="0"/>
              <a:t>These metrics provide a comprehensive overview of PA practices, highlighting areas with high request volumes, approval rates, and appeal outcomes.​</a:t>
            </a:r>
          </a:p>
          <a:p>
            <a:pPr>
              <a:buNone/>
            </a:pPr>
            <a:r>
              <a:rPr lang="en-US" sz="1000" b="1" dirty="0"/>
              <a:t>Reporting Timeline and Public Access</a:t>
            </a:r>
          </a:p>
          <a:p>
            <a:pPr>
              <a:buFont typeface="Arial" panose="020B0604020202020204" pitchFamily="34" charset="0"/>
              <a:buChar char="•"/>
            </a:pPr>
            <a:r>
              <a:rPr lang="en-US" sz="1000" b="1" dirty="0"/>
              <a:t>Annual Reporting</a:t>
            </a:r>
            <a:r>
              <a:rPr lang="en-US" sz="1000" dirty="0"/>
              <a:t>: Carriers are required to submit their data to the OIC by October 1 each year.​</a:t>
            </a:r>
          </a:p>
          <a:p>
            <a:pPr>
              <a:buFont typeface="Arial" panose="020B0604020202020204" pitchFamily="34" charset="0"/>
              <a:buChar char="•"/>
            </a:pPr>
            <a:r>
              <a:rPr lang="en-US" sz="1000" b="1" dirty="0"/>
              <a:t>Public Availability</a:t>
            </a:r>
            <a:r>
              <a:rPr lang="en-US" sz="1000" dirty="0"/>
              <a:t>: The OIC publishes these reports annually, making them accessible to the public. For example, the 2024 Health Plan Prior Authorization Data Report is available on the OIC's website.​</a:t>
            </a:r>
          </a:p>
          <a:p>
            <a:pPr>
              <a:buFont typeface="Arial" panose="020B0604020202020204" pitchFamily="34" charset="0"/>
              <a:buChar char="•"/>
            </a:pPr>
            <a:r>
              <a:rPr lang="en-US" sz="1000" dirty="0"/>
              <a:t>These reports offer valuable insights into the PA landscape in Washington State, aiding stakeholders in identifying trends and areas for improvement.</a:t>
            </a:r>
          </a:p>
        </p:txBody>
      </p:sp>
      <p:sp>
        <p:nvSpPr>
          <p:cNvPr id="4" name="Title 3">
            <a:extLst>
              <a:ext uri="{FF2B5EF4-FFF2-40B4-BE49-F238E27FC236}">
                <a16:creationId xmlns:a16="http://schemas.microsoft.com/office/drawing/2014/main" id="{56C0A4D8-3E54-8842-4C04-231CB3EA01E5}"/>
              </a:ext>
            </a:extLst>
          </p:cNvPr>
          <p:cNvSpPr>
            <a:spLocks noGrp="1"/>
          </p:cNvSpPr>
          <p:nvPr>
            <p:ph type="title"/>
          </p:nvPr>
        </p:nvSpPr>
        <p:spPr/>
        <p:txBody>
          <a:bodyPr/>
          <a:lstStyle/>
          <a:p>
            <a:r>
              <a:rPr lang="en-CA" dirty="0"/>
              <a:t>Washington State PA Metrics</a:t>
            </a:r>
          </a:p>
        </p:txBody>
      </p:sp>
    </p:spTree>
    <p:extLst>
      <p:ext uri="{BB962C8B-B14F-4D97-AF65-F5344CB8AC3E}">
        <p14:creationId xmlns:p14="http://schemas.microsoft.com/office/powerpoint/2010/main" val="1692752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432FE7-4985-DEB4-0CC5-9D69FF2B8AD9}"/>
              </a:ext>
            </a:extLst>
          </p:cNvPr>
          <p:cNvSpPr>
            <a:spLocks noGrp="1"/>
          </p:cNvSpPr>
          <p:nvPr>
            <p:ph type="body" sz="quarter" idx="14"/>
          </p:nvPr>
        </p:nvSpPr>
        <p:spPr>
          <a:xfrm>
            <a:off x="3792353" y="1215675"/>
            <a:ext cx="8021847" cy="5011870"/>
          </a:xfrm>
        </p:spPr>
        <p:txBody>
          <a:bodyPr/>
          <a:lstStyle/>
          <a:p>
            <a:pPr marL="0" marR="0" indent="0">
              <a:lnSpc>
                <a:spcPts val="1680"/>
              </a:lnSpc>
              <a:spcAft>
                <a:spcPts val="750"/>
              </a:spcAft>
              <a:buNone/>
            </a:pPr>
            <a:r>
              <a:rPr lang="en-US" sz="1800" kern="0" dirty="0">
                <a:solidFill>
                  <a:srgbClr val="FF0000"/>
                </a:solidFill>
                <a:ea typeface="Times New Roman" panose="02020603050405020304" pitchFamily="18" charset="0"/>
                <a:cs typeface="Times New Roman" panose="02020603050405020304" pitchFamily="18" charset="0"/>
              </a:rPr>
              <a:t>Each of the IGs metrics sections were developed to facilitate reporting to CMS and State agencies in as automated fashion as possible based on the defined transactions</a:t>
            </a:r>
          </a:p>
          <a:p>
            <a:pPr marL="0" marR="0" indent="0">
              <a:lnSpc>
                <a:spcPts val="1680"/>
              </a:lnSpc>
              <a:spcAft>
                <a:spcPts val="750"/>
              </a:spcAft>
              <a:buNone/>
            </a:pPr>
            <a:r>
              <a:rPr lang="en-US" sz="1800" kern="0" dirty="0">
                <a:solidFill>
                  <a:srgbClr val="333333"/>
                </a:solidFill>
                <a:effectLst/>
                <a:ea typeface="Times New Roman" panose="02020603050405020304" pitchFamily="18" charset="0"/>
                <a:cs typeface="Times New Roman" panose="02020603050405020304" pitchFamily="18" charset="0"/>
              </a:rPr>
              <a:t>In addition, each of these IGs recommends a set of metrics that </a:t>
            </a:r>
            <a:r>
              <a:rPr lang="en-US" sz="1800" b="1" kern="0" dirty="0">
                <a:solidFill>
                  <a:srgbClr val="333333"/>
                </a:solidFill>
                <a:effectLst/>
                <a:ea typeface="Times New Roman" panose="02020603050405020304" pitchFamily="18" charset="0"/>
                <a:cs typeface="Times New Roman" panose="02020603050405020304" pitchFamily="18" charset="0"/>
              </a:rPr>
              <a:t>SHOULD</a:t>
            </a:r>
            <a:r>
              <a:rPr lang="en-US" sz="1800" kern="0" dirty="0">
                <a:solidFill>
                  <a:srgbClr val="333333"/>
                </a:solidFill>
                <a:effectLst/>
                <a:ea typeface="Times New Roman" panose="02020603050405020304" pitchFamily="18" charset="0"/>
                <a:cs typeface="Times New Roman" panose="02020603050405020304" pitchFamily="18" charset="0"/>
              </a:rPr>
              <a:t> or </a:t>
            </a:r>
            <a:r>
              <a:rPr lang="en-US" sz="1800" b="1" kern="0" dirty="0">
                <a:solidFill>
                  <a:srgbClr val="333333"/>
                </a:solidFill>
                <a:effectLst/>
                <a:ea typeface="Times New Roman" panose="02020603050405020304" pitchFamily="18" charset="0"/>
                <a:cs typeface="Times New Roman" panose="02020603050405020304" pitchFamily="18" charset="0"/>
              </a:rPr>
              <a:t>MAY</a:t>
            </a:r>
            <a:r>
              <a:rPr lang="en-US" sz="1800" kern="0" dirty="0">
                <a:solidFill>
                  <a:srgbClr val="333333"/>
                </a:solidFill>
                <a:effectLst/>
                <a:ea typeface="Times New Roman" panose="02020603050405020304" pitchFamily="18" charset="0"/>
                <a:cs typeface="Times New Roman" panose="02020603050405020304" pitchFamily="18" charset="0"/>
              </a:rPr>
              <a:t> be collected by their respective implementations to facilitate the evaluation of adoption, functionality, processes, and improved outcomes. </a:t>
            </a:r>
          </a:p>
          <a:p>
            <a:pPr marL="0" marR="0" indent="0">
              <a:lnSpc>
                <a:spcPts val="1680"/>
              </a:lnSpc>
              <a:spcAft>
                <a:spcPts val="750"/>
              </a:spcAft>
              <a:buNone/>
            </a:pPr>
            <a:r>
              <a:rPr lang="en-US" sz="1800" kern="0" dirty="0">
                <a:solidFill>
                  <a:srgbClr val="333333"/>
                </a:solidFill>
                <a:effectLst/>
                <a:ea typeface="Times New Roman" panose="02020603050405020304" pitchFamily="18" charset="0"/>
                <a:cs typeface="Times New Roman" panose="02020603050405020304" pitchFamily="18" charset="0"/>
              </a:rPr>
              <a:t>While there are current and proposed state requirements for prior authorization metric reporting, at the time of publication there is no requirement to report on the metrics defined here. </a:t>
            </a:r>
          </a:p>
          <a:p>
            <a:pPr marL="0" marR="0" indent="0">
              <a:lnSpc>
                <a:spcPts val="1680"/>
              </a:lnSpc>
              <a:spcAft>
                <a:spcPts val="750"/>
              </a:spcAft>
              <a:buNone/>
            </a:pPr>
            <a:r>
              <a:rPr lang="en-US" sz="1800" kern="0" dirty="0">
                <a:solidFill>
                  <a:srgbClr val="333333"/>
                </a:solidFill>
                <a:effectLst/>
                <a:ea typeface="Times New Roman" panose="02020603050405020304" pitchFamily="18" charset="0"/>
                <a:cs typeface="Times New Roman" panose="02020603050405020304" pitchFamily="18" charset="0"/>
              </a:rPr>
              <a:t>However, it is reasonable to believe that in the future interested entities (providers, payers, regulators, quality organizations, certification agencies, states, etc.) will ask for these metrics to evaluate the ongoing automation of the supported processes / exchanges. </a:t>
            </a:r>
          </a:p>
          <a:p>
            <a:pPr marL="0" marR="0" indent="0">
              <a:lnSpc>
                <a:spcPts val="1680"/>
              </a:lnSpc>
              <a:spcAft>
                <a:spcPts val="750"/>
              </a:spcAft>
              <a:buNone/>
            </a:pPr>
            <a:r>
              <a:rPr lang="en-US" sz="1800" kern="0" dirty="0">
                <a:solidFill>
                  <a:srgbClr val="333333"/>
                </a:solidFill>
                <a:effectLst/>
                <a:ea typeface="Times New Roman" panose="02020603050405020304" pitchFamily="18" charset="0"/>
                <a:cs typeface="Times New Roman" panose="02020603050405020304" pitchFamily="18" charset="0"/>
              </a:rPr>
              <a:t>While this guide will not require these metrics to be captured in this release, the authors strongly suggest each implementation should do so with the expectation that collection and dissemination of these metrics may become a requirement (</a:t>
            </a:r>
            <a:r>
              <a:rPr lang="en-US" sz="1800" b="1" kern="0" dirty="0">
                <a:solidFill>
                  <a:srgbClr val="333333"/>
                </a:solidFill>
                <a:effectLst/>
                <a:ea typeface="Times New Roman" panose="02020603050405020304" pitchFamily="18" charset="0"/>
                <a:cs typeface="Times New Roman" panose="02020603050405020304" pitchFamily="18" charset="0"/>
              </a:rPr>
              <a:t>SHALL</a:t>
            </a:r>
            <a:r>
              <a:rPr lang="en-US" sz="1800" kern="0" dirty="0">
                <a:solidFill>
                  <a:srgbClr val="333333"/>
                </a:solidFill>
                <a:effectLst/>
                <a:ea typeface="Times New Roman" panose="02020603050405020304" pitchFamily="18" charset="0"/>
                <a:cs typeface="Times New Roman" panose="02020603050405020304" pitchFamily="18" charset="0"/>
              </a:rPr>
              <a:t>) in future version of these IGs.</a:t>
            </a:r>
            <a:endParaRPr lang="en-US" dirty="0"/>
          </a:p>
        </p:txBody>
      </p:sp>
      <p:sp>
        <p:nvSpPr>
          <p:cNvPr id="3" name="Title 2">
            <a:extLst>
              <a:ext uri="{FF2B5EF4-FFF2-40B4-BE49-F238E27FC236}">
                <a16:creationId xmlns:a16="http://schemas.microsoft.com/office/drawing/2014/main" id="{AABE9705-59E8-0753-1FEB-61A61F670AF7}"/>
              </a:ext>
            </a:extLst>
          </p:cNvPr>
          <p:cNvSpPr>
            <a:spLocks noGrp="1"/>
          </p:cNvSpPr>
          <p:nvPr>
            <p:ph type="title"/>
          </p:nvPr>
        </p:nvSpPr>
        <p:spPr>
          <a:xfrm>
            <a:off x="2675823" y="197346"/>
            <a:ext cx="8930035" cy="775778"/>
          </a:xfrm>
        </p:spPr>
        <p:txBody>
          <a:bodyPr/>
          <a:lstStyle/>
          <a:p>
            <a:r>
              <a:rPr lang="en-US" sz="3600" dirty="0"/>
              <a:t>Benefits of Collecting PA API Metrics </a:t>
            </a:r>
          </a:p>
        </p:txBody>
      </p:sp>
      <p:sp>
        <p:nvSpPr>
          <p:cNvPr id="4" name="Slide Number Placeholder 3">
            <a:extLst>
              <a:ext uri="{FF2B5EF4-FFF2-40B4-BE49-F238E27FC236}">
                <a16:creationId xmlns:a16="http://schemas.microsoft.com/office/drawing/2014/main" id="{5D4712BF-953F-C9E7-2E6D-685B35A9F42A}"/>
              </a:ext>
            </a:extLst>
          </p:cNvPr>
          <p:cNvSpPr>
            <a:spLocks noGrp="1"/>
          </p:cNvSpPr>
          <p:nvPr>
            <p:ph type="sldNum" sz="quarter" idx="7"/>
          </p:nvPr>
        </p:nvSpPr>
        <p:spPr/>
        <p:txBody>
          <a:bodyPr/>
          <a:lstStyle/>
          <a:p>
            <a:fld id="{B6F15528-21DE-4FAA-801E-634DDDAF4B2B}" type="slidenum">
              <a:rPr lang="en-US" smtClean="0"/>
              <a:t>13</a:t>
            </a:fld>
            <a:endParaRPr lang="en-US"/>
          </a:p>
        </p:txBody>
      </p:sp>
    </p:spTree>
    <p:extLst>
      <p:ext uri="{BB962C8B-B14F-4D97-AF65-F5344CB8AC3E}">
        <p14:creationId xmlns:p14="http://schemas.microsoft.com/office/powerpoint/2010/main" val="579441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81AEE56-8320-B343-3EA7-31ED6C5EFAEE}"/>
              </a:ext>
            </a:extLst>
          </p:cNvPr>
          <p:cNvSpPr>
            <a:spLocks noGrp="1"/>
          </p:cNvSpPr>
          <p:nvPr>
            <p:ph type="body" sz="quarter" idx="14"/>
          </p:nvPr>
        </p:nvSpPr>
        <p:spPr>
          <a:xfrm>
            <a:off x="3951214" y="981469"/>
            <a:ext cx="7849086" cy="775778"/>
          </a:xfrm>
        </p:spPr>
        <p:txBody>
          <a:bodyPr/>
          <a:lstStyle/>
          <a:p>
            <a:pPr marL="0" indent="0">
              <a:buNone/>
            </a:pPr>
            <a:r>
              <a:rPr lang="en-US" sz="1800" dirty="0"/>
              <a:t>The current version of the CRD IG defines the following metrics for voluntary implementation:</a:t>
            </a:r>
          </a:p>
        </p:txBody>
      </p:sp>
      <p:sp>
        <p:nvSpPr>
          <p:cNvPr id="3" name="Title 2">
            <a:extLst>
              <a:ext uri="{FF2B5EF4-FFF2-40B4-BE49-F238E27FC236}">
                <a16:creationId xmlns:a16="http://schemas.microsoft.com/office/drawing/2014/main" id="{D577709E-0EB5-37F8-0EF6-5D2AE76780D9}"/>
              </a:ext>
            </a:extLst>
          </p:cNvPr>
          <p:cNvSpPr>
            <a:spLocks noGrp="1"/>
          </p:cNvSpPr>
          <p:nvPr>
            <p:ph type="title"/>
          </p:nvPr>
        </p:nvSpPr>
        <p:spPr>
          <a:xfrm>
            <a:off x="2117559" y="197346"/>
            <a:ext cx="9779266" cy="775778"/>
          </a:xfrm>
        </p:spPr>
        <p:txBody>
          <a:bodyPr/>
          <a:lstStyle/>
          <a:p>
            <a:r>
              <a:rPr lang="en-US" sz="3200" dirty="0"/>
              <a:t> Coverage Requirements Discovery(CRD) IG Metrics</a:t>
            </a:r>
          </a:p>
        </p:txBody>
      </p:sp>
      <p:sp>
        <p:nvSpPr>
          <p:cNvPr id="4" name="Slide Number Placeholder 3">
            <a:extLst>
              <a:ext uri="{FF2B5EF4-FFF2-40B4-BE49-F238E27FC236}">
                <a16:creationId xmlns:a16="http://schemas.microsoft.com/office/drawing/2014/main" id="{3005957B-52B0-23B2-A0C7-FC376844635B}"/>
              </a:ext>
            </a:extLst>
          </p:cNvPr>
          <p:cNvSpPr>
            <a:spLocks noGrp="1"/>
          </p:cNvSpPr>
          <p:nvPr>
            <p:ph type="sldNum" sz="quarter" idx="7"/>
          </p:nvPr>
        </p:nvSpPr>
        <p:spPr/>
        <p:txBody>
          <a:bodyPr/>
          <a:lstStyle/>
          <a:p>
            <a:fld id="{B6F15528-21DE-4FAA-801E-634DDDAF4B2B}" type="slidenum">
              <a:rPr lang="en-US" smtClean="0"/>
              <a:t>14</a:t>
            </a:fld>
            <a:endParaRPr lang="en-US"/>
          </a:p>
        </p:txBody>
      </p:sp>
      <p:graphicFrame>
        <p:nvGraphicFramePr>
          <p:cNvPr id="5" name="Table 4">
            <a:extLst>
              <a:ext uri="{FF2B5EF4-FFF2-40B4-BE49-F238E27FC236}">
                <a16:creationId xmlns:a16="http://schemas.microsoft.com/office/drawing/2014/main" id="{16A207D2-7CE9-8985-BA8A-FFF821BC866C}"/>
              </a:ext>
            </a:extLst>
          </p:cNvPr>
          <p:cNvGraphicFramePr>
            <a:graphicFrameLocks noGrp="1"/>
          </p:cNvGraphicFramePr>
          <p:nvPr>
            <p:extLst>
              <p:ext uri="{D42A27DB-BD31-4B8C-83A1-F6EECF244321}">
                <p14:modId xmlns:p14="http://schemas.microsoft.com/office/powerpoint/2010/main" val="3990164202"/>
              </p:ext>
            </p:extLst>
          </p:nvPr>
        </p:nvGraphicFramePr>
        <p:xfrm>
          <a:off x="3951214" y="2218424"/>
          <a:ext cx="7849086" cy="2994030"/>
        </p:xfrm>
        <a:graphic>
          <a:graphicData uri="http://schemas.openxmlformats.org/drawingml/2006/table">
            <a:tbl>
              <a:tblPr firstRow="1" firstCol="1" bandRow="1">
                <a:tableStyleId>{263C30CC-4989-4B5D-A6AA-14DD91046E4D}</a:tableStyleId>
              </a:tblPr>
              <a:tblGrid>
                <a:gridCol w="591910">
                  <a:extLst>
                    <a:ext uri="{9D8B030D-6E8A-4147-A177-3AD203B41FA5}">
                      <a16:colId xmlns:a16="http://schemas.microsoft.com/office/drawing/2014/main" val="1099326375"/>
                    </a:ext>
                  </a:extLst>
                </a:gridCol>
                <a:gridCol w="5024388">
                  <a:extLst>
                    <a:ext uri="{9D8B030D-6E8A-4147-A177-3AD203B41FA5}">
                      <a16:colId xmlns:a16="http://schemas.microsoft.com/office/drawing/2014/main" val="2238356899"/>
                    </a:ext>
                  </a:extLst>
                </a:gridCol>
                <a:gridCol w="1174282">
                  <a:extLst>
                    <a:ext uri="{9D8B030D-6E8A-4147-A177-3AD203B41FA5}">
                      <a16:colId xmlns:a16="http://schemas.microsoft.com/office/drawing/2014/main" val="4186185008"/>
                    </a:ext>
                  </a:extLst>
                </a:gridCol>
                <a:gridCol w="1058506">
                  <a:extLst>
                    <a:ext uri="{9D8B030D-6E8A-4147-A177-3AD203B41FA5}">
                      <a16:colId xmlns:a16="http://schemas.microsoft.com/office/drawing/2014/main" val="1730623490"/>
                    </a:ext>
                  </a:extLst>
                </a:gridCol>
              </a:tblGrid>
              <a:tr h="0">
                <a:tc>
                  <a:txBody>
                    <a:bodyPr/>
                    <a:lstStyle/>
                    <a:p>
                      <a:pPr marL="0" marR="0">
                        <a:lnSpc>
                          <a:spcPts val="1680"/>
                        </a:lnSpc>
                        <a:spcAft>
                          <a:spcPts val="750"/>
                        </a:spcAft>
                        <a:buNone/>
                      </a:pPr>
                      <a:r>
                        <a:rPr lang="en-US" sz="1100" kern="0" dirty="0">
                          <a:effectLst/>
                        </a:rPr>
                        <a:t>Number</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750"/>
                        </a:spcAft>
                        <a:buNone/>
                      </a:pPr>
                      <a:r>
                        <a:rPr lang="en-US" sz="1100" kern="0">
                          <a:effectLst/>
                        </a:rPr>
                        <a:t>Metric</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750"/>
                        </a:spcAft>
                        <a:buNone/>
                      </a:pPr>
                      <a:r>
                        <a:rPr lang="en-US" sz="1100" kern="0" dirty="0">
                          <a:effectLst/>
                        </a:rPr>
                        <a:t>Metric Type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750"/>
                        </a:spcAft>
                        <a:buNone/>
                      </a:pPr>
                      <a:r>
                        <a:rPr lang="en-US" sz="1100" kern="0">
                          <a:effectLst/>
                        </a:rPr>
                        <a:t>Provider/Payer</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501853152"/>
                  </a:ext>
                </a:extLst>
              </a:tr>
              <a:tr h="0">
                <a:tc>
                  <a:txBody>
                    <a:bodyPr/>
                    <a:lstStyle/>
                    <a:p>
                      <a:pPr marL="0" marR="0" algn="ctr">
                        <a:lnSpc>
                          <a:spcPts val="1680"/>
                        </a:lnSpc>
                        <a:spcAft>
                          <a:spcPts val="750"/>
                        </a:spcAft>
                        <a:buNone/>
                      </a:pPr>
                      <a:r>
                        <a:rPr lang="en-US" sz="1100" kern="0" dirty="0">
                          <a:effectLst/>
                        </a:rPr>
                        <a:t>1</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750"/>
                        </a:spcAft>
                        <a:buNone/>
                      </a:pPr>
                      <a:r>
                        <a:rPr lang="en-US" sz="1100" kern="0" dirty="0">
                          <a:effectLst/>
                        </a:rPr>
                        <a:t>Volume/% of Orders with results (coverage info) returned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750"/>
                        </a:spcAft>
                        <a:buNone/>
                      </a:pPr>
                      <a:r>
                        <a:rPr lang="en-US" sz="1100" kern="0">
                          <a:effectLst/>
                        </a:rPr>
                        <a:t>Adoption Process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750"/>
                        </a:spcAft>
                        <a:buNone/>
                      </a:pPr>
                      <a:r>
                        <a:rPr lang="en-US" sz="1100" kern="0">
                          <a:effectLst/>
                        </a:rPr>
                        <a:t>Both</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2562632415"/>
                  </a:ext>
                </a:extLst>
              </a:tr>
              <a:tr h="0">
                <a:tc>
                  <a:txBody>
                    <a:bodyPr/>
                    <a:lstStyle/>
                    <a:p>
                      <a:pPr marL="0" marR="0" algn="ctr">
                        <a:lnSpc>
                          <a:spcPts val="1680"/>
                        </a:lnSpc>
                        <a:spcAft>
                          <a:spcPts val="800"/>
                        </a:spcAft>
                        <a:buNone/>
                      </a:pPr>
                      <a:r>
                        <a:rPr lang="en-US" sz="1100" kern="0" dirty="0">
                          <a:effectLst/>
                        </a:rPr>
                        <a:t>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 by coverage response type (covered, not covered, conditional)</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Segmentation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Both</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1391277434"/>
                  </a:ext>
                </a:extLst>
              </a:tr>
              <a:tr h="0">
                <a:tc>
                  <a:txBody>
                    <a:bodyPr/>
                    <a:lstStyle/>
                    <a:p>
                      <a:pPr marL="0" marR="0" algn="ctr">
                        <a:lnSpc>
                          <a:spcPts val="1680"/>
                        </a:lnSpc>
                        <a:spcAft>
                          <a:spcPts val="800"/>
                        </a:spcAft>
                        <a:buNone/>
                      </a:pPr>
                      <a:r>
                        <a:rPr lang="en-US" sz="1100" kern="0" dirty="0">
                          <a:effectLst/>
                        </a:rPr>
                        <a:t>3</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Volume/% of PA required with DTR launch context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Process Compliance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Both</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815623725"/>
                  </a:ext>
                </a:extLst>
              </a:tr>
              <a:tr h="0">
                <a:tc>
                  <a:txBody>
                    <a:bodyPr/>
                    <a:lstStyle/>
                    <a:p>
                      <a:pPr marL="0" marR="0" algn="ctr">
                        <a:lnSpc>
                          <a:spcPts val="1680"/>
                        </a:lnSpc>
                        <a:spcAft>
                          <a:spcPts val="800"/>
                        </a:spcAft>
                        <a:buNone/>
                      </a:pPr>
                      <a:r>
                        <a:rPr lang="en-US" sz="1100" kern="0" dirty="0">
                          <a:effectLst/>
                        </a:rPr>
                        <a:t>4</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Volume/% of Documentation required with DTR launch context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Adoption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Both</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2213584537"/>
                  </a:ext>
                </a:extLst>
              </a:tr>
              <a:tr h="0">
                <a:tc>
                  <a:txBody>
                    <a:bodyPr/>
                    <a:lstStyle/>
                    <a:p>
                      <a:pPr marL="0" marR="0" algn="ctr">
                        <a:lnSpc>
                          <a:spcPts val="1680"/>
                        </a:lnSpc>
                        <a:spcAft>
                          <a:spcPts val="800"/>
                        </a:spcAft>
                        <a:buNone/>
                      </a:pPr>
                      <a:r>
                        <a:rPr lang="en-US" sz="1100" kern="0" dirty="0">
                          <a:effectLst/>
                        </a:rPr>
                        <a:t>5</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Volume/% with service determination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Adoption Process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dirty="0">
                          <a:effectLst/>
                        </a:rPr>
                        <a:t>Both</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3068937100"/>
                  </a:ext>
                </a:extLst>
              </a:tr>
              <a:tr h="0">
                <a:tc>
                  <a:txBody>
                    <a:bodyPr/>
                    <a:lstStyle/>
                    <a:p>
                      <a:pPr marL="0" marR="0" algn="ctr">
                        <a:lnSpc>
                          <a:spcPts val="1680"/>
                        </a:lnSpc>
                        <a:spcAft>
                          <a:spcPts val="800"/>
                        </a:spcAft>
                        <a:buNone/>
                      </a:pPr>
                      <a:r>
                        <a:rPr lang="en-US" sz="1100" kern="0" dirty="0">
                          <a:effectLst/>
                        </a:rPr>
                        <a:t>6</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 in under 5 seconds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Process Compliance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Both</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1076990377"/>
                  </a:ext>
                </a:extLst>
              </a:tr>
              <a:tr h="0">
                <a:tc>
                  <a:txBody>
                    <a:bodyPr/>
                    <a:lstStyle/>
                    <a:p>
                      <a:pPr marL="0" marR="0" algn="ctr">
                        <a:lnSpc>
                          <a:spcPts val="1680"/>
                        </a:lnSpc>
                        <a:spcAft>
                          <a:spcPts val="800"/>
                        </a:spcAft>
                        <a:buNone/>
                      </a:pPr>
                      <a:r>
                        <a:rPr lang="en-US" sz="1100" kern="0" dirty="0">
                          <a:effectLst/>
                        </a:rPr>
                        <a:t>7</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Reduction in PA submission (relative to current practice)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Outcome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Both</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2930997136"/>
                  </a:ext>
                </a:extLst>
              </a:tr>
              <a:tr h="0">
                <a:tc>
                  <a:txBody>
                    <a:bodyPr/>
                    <a:lstStyle/>
                    <a:p>
                      <a:pPr marL="0" marR="0" algn="ctr">
                        <a:lnSpc>
                          <a:spcPts val="1680"/>
                        </a:lnSpc>
                        <a:spcAft>
                          <a:spcPts val="800"/>
                        </a:spcAft>
                        <a:buNone/>
                      </a:pPr>
                      <a:r>
                        <a:rPr lang="en-US" sz="1100" kern="0" dirty="0">
                          <a:effectLst/>
                        </a:rPr>
                        <a:t>8</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All of the above by payer for provider metrics and for provider for payer metrics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Segmentation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Both</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2992744756"/>
                  </a:ext>
                </a:extLst>
              </a:tr>
              <a:tr h="0">
                <a:tc>
                  <a:txBody>
                    <a:bodyPr/>
                    <a:lstStyle/>
                    <a:p>
                      <a:pPr marL="0" marR="0" algn="ctr">
                        <a:lnSpc>
                          <a:spcPts val="1680"/>
                        </a:lnSpc>
                        <a:spcAft>
                          <a:spcPts val="800"/>
                        </a:spcAft>
                        <a:buNone/>
                      </a:pPr>
                      <a:r>
                        <a:rPr lang="en-US" sz="1100" kern="0" dirty="0">
                          <a:effectLst/>
                        </a:rPr>
                        <a:t>9</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All of the above by hook type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a:effectLst/>
                        </a:rPr>
                        <a:t>Segmentation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800"/>
                        </a:spcAft>
                        <a:buNone/>
                      </a:pPr>
                      <a:r>
                        <a:rPr lang="en-US" sz="1100" kern="0" dirty="0">
                          <a:effectLst/>
                        </a:rPr>
                        <a:t>Both</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2306788522"/>
                  </a:ext>
                </a:extLst>
              </a:tr>
            </a:tbl>
          </a:graphicData>
        </a:graphic>
      </p:graphicFrame>
    </p:spTree>
    <p:extLst>
      <p:ext uri="{BB962C8B-B14F-4D97-AF65-F5344CB8AC3E}">
        <p14:creationId xmlns:p14="http://schemas.microsoft.com/office/powerpoint/2010/main" val="2900018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C9A9A1-47D7-6518-338E-781E08BD112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C1FB7F8-2258-8DF9-1F03-71A02F5E760B}"/>
              </a:ext>
            </a:extLst>
          </p:cNvPr>
          <p:cNvSpPr>
            <a:spLocks noGrp="1"/>
          </p:cNvSpPr>
          <p:nvPr>
            <p:ph type="body" sz="quarter" idx="14"/>
          </p:nvPr>
        </p:nvSpPr>
        <p:spPr>
          <a:xfrm>
            <a:off x="3951214" y="981469"/>
            <a:ext cx="7849086" cy="775778"/>
          </a:xfrm>
        </p:spPr>
        <p:txBody>
          <a:bodyPr/>
          <a:lstStyle/>
          <a:p>
            <a:pPr marL="0" indent="0">
              <a:buNone/>
            </a:pPr>
            <a:r>
              <a:rPr lang="en-US" sz="1800" dirty="0"/>
              <a:t>The current version of the DTR IG defines the following metrics for voluntary implementation:</a:t>
            </a:r>
          </a:p>
        </p:txBody>
      </p:sp>
      <p:sp>
        <p:nvSpPr>
          <p:cNvPr id="3" name="Title 2">
            <a:extLst>
              <a:ext uri="{FF2B5EF4-FFF2-40B4-BE49-F238E27FC236}">
                <a16:creationId xmlns:a16="http://schemas.microsoft.com/office/drawing/2014/main" id="{8285A5AA-1773-000F-805F-22A3FA580A30}"/>
              </a:ext>
            </a:extLst>
          </p:cNvPr>
          <p:cNvSpPr>
            <a:spLocks noGrp="1"/>
          </p:cNvSpPr>
          <p:nvPr>
            <p:ph type="title"/>
          </p:nvPr>
        </p:nvSpPr>
        <p:spPr>
          <a:xfrm>
            <a:off x="2030931" y="197346"/>
            <a:ext cx="9951518" cy="775778"/>
          </a:xfrm>
        </p:spPr>
        <p:txBody>
          <a:bodyPr/>
          <a:lstStyle/>
          <a:p>
            <a:r>
              <a:rPr lang="en-US" sz="3200" dirty="0"/>
              <a:t>Documentation Templates and Rule (DTR) IG Metrics</a:t>
            </a:r>
          </a:p>
        </p:txBody>
      </p:sp>
      <p:sp>
        <p:nvSpPr>
          <p:cNvPr id="4" name="Slide Number Placeholder 3">
            <a:extLst>
              <a:ext uri="{FF2B5EF4-FFF2-40B4-BE49-F238E27FC236}">
                <a16:creationId xmlns:a16="http://schemas.microsoft.com/office/drawing/2014/main" id="{6DE6DC1C-1FED-F866-6B37-1902D569814A}"/>
              </a:ext>
            </a:extLst>
          </p:cNvPr>
          <p:cNvSpPr>
            <a:spLocks noGrp="1"/>
          </p:cNvSpPr>
          <p:nvPr>
            <p:ph type="sldNum" sz="quarter" idx="7"/>
          </p:nvPr>
        </p:nvSpPr>
        <p:spPr/>
        <p:txBody>
          <a:bodyPr/>
          <a:lstStyle/>
          <a:p>
            <a:fld id="{B6F15528-21DE-4FAA-801E-634DDDAF4B2B}" type="slidenum">
              <a:rPr lang="en-US" smtClean="0"/>
              <a:t>15</a:t>
            </a:fld>
            <a:endParaRPr lang="en-US"/>
          </a:p>
        </p:txBody>
      </p:sp>
      <p:graphicFrame>
        <p:nvGraphicFramePr>
          <p:cNvPr id="5" name="Table 4">
            <a:extLst>
              <a:ext uri="{FF2B5EF4-FFF2-40B4-BE49-F238E27FC236}">
                <a16:creationId xmlns:a16="http://schemas.microsoft.com/office/drawing/2014/main" id="{86FE5D19-18ED-4F76-F5B6-5A7BD46DA8C4}"/>
              </a:ext>
            </a:extLst>
          </p:cNvPr>
          <p:cNvGraphicFramePr>
            <a:graphicFrameLocks noGrp="1"/>
          </p:cNvGraphicFramePr>
          <p:nvPr>
            <p:extLst>
              <p:ext uri="{D42A27DB-BD31-4B8C-83A1-F6EECF244321}">
                <p14:modId xmlns:p14="http://schemas.microsoft.com/office/powerpoint/2010/main" val="615795629"/>
              </p:ext>
            </p:extLst>
          </p:nvPr>
        </p:nvGraphicFramePr>
        <p:xfrm>
          <a:off x="4095197" y="2329912"/>
          <a:ext cx="7596739" cy="1793561"/>
        </p:xfrm>
        <a:graphic>
          <a:graphicData uri="http://schemas.openxmlformats.org/drawingml/2006/table">
            <a:tbl>
              <a:tblPr firstRow="1" firstCol="1" bandRow="1">
                <a:tableStyleId>{263C30CC-4989-4B5D-A6AA-14DD91046E4D}</a:tableStyleId>
              </a:tblPr>
              <a:tblGrid>
                <a:gridCol w="602354">
                  <a:extLst>
                    <a:ext uri="{9D8B030D-6E8A-4147-A177-3AD203B41FA5}">
                      <a16:colId xmlns:a16="http://schemas.microsoft.com/office/drawing/2014/main" val="2233494281"/>
                    </a:ext>
                  </a:extLst>
                </a:gridCol>
                <a:gridCol w="3330867">
                  <a:extLst>
                    <a:ext uri="{9D8B030D-6E8A-4147-A177-3AD203B41FA5}">
                      <a16:colId xmlns:a16="http://schemas.microsoft.com/office/drawing/2014/main" val="1108249678"/>
                    </a:ext>
                  </a:extLst>
                </a:gridCol>
                <a:gridCol w="1179357">
                  <a:extLst>
                    <a:ext uri="{9D8B030D-6E8A-4147-A177-3AD203B41FA5}">
                      <a16:colId xmlns:a16="http://schemas.microsoft.com/office/drawing/2014/main" val="3375293705"/>
                    </a:ext>
                  </a:extLst>
                </a:gridCol>
                <a:gridCol w="2484161">
                  <a:extLst>
                    <a:ext uri="{9D8B030D-6E8A-4147-A177-3AD203B41FA5}">
                      <a16:colId xmlns:a16="http://schemas.microsoft.com/office/drawing/2014/main" val="1864147955"/>
                    </a:ext>
                  </a:extLst>
                </a:gridCol>
              </a:tblGrid>
              <a:tr h="0">
                <a:tc>
                  <a:txBody>
                    <a:bodyPr/>
                    <a:lstStyle/>
                    <a:p>
                      <a:pPr marL="0" marR="0">
                        <a:lnSpc>
                          <a:spcPts val="1680"/>
                        </a:lnSpc>
                        <a:spcAft>
                          <a:spcPts val="750"/>
                        </a:spcAft>
                        <a:buNone/>
                      </a:pPr>
                      <a:r>
                        <a:rPr lang="en-US" sz="1100" kern="0">
                          <a:effectLst/>
                        </a:rPr>
                        <a:t>Number</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tc>
                <a:tc>
                  <a:txBody>
                    <a:bodyPr/>
                    <a:lstStyle/>
                    <a:p>
                      <a:pPr marL="0" marR="0">
                        <a:lnSpc>
                          <a:spcPts val="1680"/>
                        </a:lnSpc>
                        <a:spcAft>
                          <a:spcPts val="750"/>
                        </a:spcAft>
                        <a:buNone/>
                      </a:pPr>
                      <a:r>
                        <a:rPr lang="en-US" sz="1100" kern="0">
                          <a:effectLst/>
                        </a:rPr>
                        <a:t>Metric</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750"/>
                        </a:spcAft>
                        <a:buNone/>
                      </a:pPr>
                      <a:r>
                        <a:rPr lang="en-US" sz="1100" kern="0" dirty="0">
                          <a:effectLst/>
                        </a:rPr>
                        <a:t>Metric Type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750"/>
                        </a:spcAft>
                        <a:buNone/>
                      </a:pPr>
                      <a:r>
                        <a:rPr lang="en-US" sz="1100" kern="0">
                          <a:effectLst/>
                        </a:rPr>
                        <a:t>Stakeholder</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67855174"/>
                  </a:ext>
                </a:extLst>
              </a:tr>
              <a:tr h="0">
                <a:tc>
                  <a:txBody>
                    <a:bodyPr/>
                    <a:lstStyle/>
                    <a:p>
                      <a:pPr marL="0" marR="0" algn="ctr">
                        <a:lnSpc>
                          <a:spcPts val="1680"/>
                        </a:lnSpc>
                        <a:spcAft>
                          <a:spcPts val="750"/>
                        </a:spcAft>
                        <a:buNone/>
                      </a:pPr>
                      <a:r>
                        <a:rPr lang="en-US" sz="1100" kern="0" dirty="0">
                          <a:effectLst/>
                        </a:rPr>
                        <a:t>1</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750"/>
                        </a:spcAft>
                        <a:buNone/>
                      </a:pPr>
                      <a:r>
                        <a:rPr lang="en-US" sz="1100" kern="0">
                          <a:effectLst/>
                        </a:rPr>
                        <a:t>Volume / % of from CRD, standalone, CDex  launch</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750"/>
                        </a:spcAft>
                        <a:buNone/>
                      </a:pPr>
                      <a:r>
                        <a:rPr lang="en-US" sz="1100" kern="0">
                          <a:effectLst/>
                        </a:rPr>
                        <a:t>Adoption Process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750"/>
                        </a:spcAft>
                        <a:buNone/>
                      </a:pPr>
                      <a:r>
                        <a:rPr lang="en-US" sz="1100" kern="0">
                          <a:effectLst/>
                        </a:rPr>
                        <a:t>Provider or App Vendor/Provisioner</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904516052"/>
                  </a:ext>
                </a:extLst>
              </a:tr>
              <a:tr h="0">
                <a:tc>
                  <a:txBody>
                    <a:bodyPr/>
                    <a:lstStyle/>
                    <a:p>
                      <a:pPr marL="0" marR="0" algn="ctr">
                        <a:lnSpc>
                          <a:spcPts val="1680"/>
                        </a:lnSpc>
                        <a:spcAft>
                          <a:spcPts val="800"/>
                        </a:spcAft>
                        <a:buNone/>
                      </a:pPr>
                      <a:r>
                        <a:rPr lang="en-US" sz="1100" kern="0" dirty="0">
                          <a:effectLst/>
                        </a:rPr>
                        <a:t>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dirty="0">
                          <a:effectLst/>
                        </a:rPr>
                        <a:t>% as standard questionnaire or adaptive forms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Adoption Process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Payer DTR app</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448623813"/>
                  </a:ext>
                </a:extLst>
              </a:tr>
              <a:tr h="0">
                <a:tc>
                  <a:txBody>
                    <a:bodyPr/>
                    <a:lstStyle/>
                    <a:p>
                      <a:pPr marL="0" marR="0" algn="ctr">
                        <a:lnSpc>
                          <a:spcPts val="1680"/>
                        </a:lnSpc>
                        <a:spcAft>
                          <a:spcPts val="800"/>
                        </a:spcAft>
                        <a:buNone/>
                      </a:pPr>
                      <a:r>
                        <a:rPr lang="en-US" sz="1100" kern="0" dirty="0">
                          <a:effectLst/>
                        </a:rPr>
                        <a:t>3</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 reviewed prior to completion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Process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Provider or App Vendor/Provisioner</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847436236"/>
                  </a:ext>
                </a:extLst>
              </a:tr>
              <a:tr h="0">
                <a:tc>
                  <a:txBody>
                    <a:bodyPr/>
                    <a:lstStyle/>
                    <a:p>
                      <a:pPr marL="0" marR="0" algn="ctr">
                        <a:lnSpc>
                          <a:spcPts val="1680"/>
                        </a:lnSpc>
                        <a:spcAft>
                          <a:spcPts val="800"/>
                        </a:spcAft>
                        <a:buNone/>
                      </a:pPr>
                      <a:r>
                        <a:rPr lang="en-US" sz="1100" kern="0" dirty="0">
                          <a:effectLst/>
                        </a:rPr>
                        <a:t>4</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 of questions auto populated</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Process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Both</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025934686"/>
                  </a:ext>
                </a:extLst>
              </a:tr>
              <a:tr h="0">
                <a:tc>
                  <a:txBody>
                    <a:bodyPr/>
                    <a:lstStyle/>
                    <a:p>
                      <a:pPr marL="0" marR="0" algn="ctr">
                        <a:lnSpc>
                          <a:spcPts val="1680"/>
                        </a:lnSpc>
                        <a:spcAft>
                          <a:spcPts val="800"/>
                        </a:spcAft>
                        <a:buNone/>
                      </a:pPr>
                      <a:r>
                        <a:rPr lang="en-US" sz="1100" kern="0" dirty="0">
                          <a:effectLst/>
                        </a:rPr>
                        <a:t>5</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 of auto populated questions changed</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Process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Both</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765849469"/>
                  </a:ext>
                </a:extLst>
              </a:tr>
              <a:tr h="0">
                <a:tc>
                  <a:txBody>
                    <a:bodyPr/>
                    <a:lstStyle/>
                    <a:p>
                      <a:pPr marL="0" marR="0" algn="ctr">
                        <a:lnSpc>
                          <a:spcPts val="1680"/>
                        </a:lnSpc>
                        <a:spcAft>
                          <a:spcPts val="800"/>
                        </a:spcAft>
                        <a:buNone/>
                      </a:pPr>
                      <a:r>
                        <a:rPr lang="en-US" sz="1100" kern="0" dirty="0">
                          <a:effectLst/>
                        </a:rPr>
                        <a:t>6</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Average Time to complete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a:effectLst/>
                        </a:rPr>
                        <a:t>Process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tc>
                  <a:txBody>
                    <a:bodyPr/>
                    <a:lstStyle/>
                    <a:p>
                      <a:pPr marL="0" marR="0">
                        <a:lnSpc>
                          <a:spcPts val="1680"/>
                        </a:lnSpc>
                        <a:spcAft>
                          <a:spcPts val="800"/>
                        </a:spcAft>
                        <a:buNone/>
                      </a:pPr>
                      <a:r>
                        <a:rPr lang="en-US" sz="1100" kern="0" dirty="0">
                          <a:effectLst/>
                        </a:rPr>
                        <a:t>Both</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285098129"/>
                  </a:ext>
                </a:extLst>
              </a:tr>
            </a:tbl>
          </a:graphicData>
        </a:graphic>
      </p:graphicFrame>
    </p:spTree>
    <p:extLst>
      <p:ext uri="{BB962C8B-B14F-4D97-AF65-F5344CB8AC3E}">
        <p14:creationId xmlns:p14="http://schemas.microsoft.com/office/powerpoint/2010/main" val="38379546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26DD9-4121-F8E0-3292-DD53803B6E5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81991433-5C2D-FCC2-6A36-3BA896D36B63}"/>
              </a:ext>
            </a:extLst>
          </p:cNvPr>
          <p:cNvSpPr>
            <a:spLocks noGrp="1"/>
          </p:cNvSpPr>
          <p:nvPr>
            <p:ph type="body" sz="quarter" idx="14"/>
          </p:nvPr>
        </p:nvSpPr>
        <p:spPr>
          <a:xfrm>
            <a:off x="3951214" y="981469"/>
            <a:ext cx="7849086" cy="775778"/>
          </a:xfrm>
        </p:spPr>
        <p:txBody>
          <a:bodyPr/>
          <a:lstStyle/>
          <a:p>
            <a:pPr marL="0" indent="0">
              <a:buNone/>
            </a:pPr>
            <a:r>
              <a:rPr lang="en-US" sz="1800" dirty="0"/>
              <a:t>The current version of the PAS IG defines the following metrics for voluntary implementation:</a:t>
            </a:r>
          </a:p>
        </p:txBody>
      </p:sp>
      <p:sp>
        <p:nvSpPr>
          <p:cNvPr id="3" name="Title 2">
            <a:extLst>
              <a:ext uri="{FF2B5EF4-FFF2-40B4-BE49-F238E27FC236}">
                <a16:creationId xmlns:a16="http://schemas.microsoft.com/office/drawing/2014/main" id="{E0768A54-0740-2695-278D-B36727DB4044}"/>
              </a:ext>
            </a:extLst>
          </p:cNvPr>
          <p:cNvSpPr>
            <a:spLocks noGrp="1"/>
          </p:cNvSpPr>
          <p:nvPr>
            <p:ph type="title"/>
          </p:nvPr>
        </p:nvSpPr>
        <p:spPr>
          <a:xfrm>
            <a:off x="2454441" y="197346"/>
            <a:ext cx="9442383" cy="775778"/>
          </a:xfrm>
        </p:spPr>
        <p:txBody>
          <a:bodyPr/>
          <a:lstStyle/>
          <a:p>
            <a:r>
              <a:rPr lang="en-US" sz="3600" dirty="0"/>
              <a:t>Prior Authorization Support (PAS) IG Metrics</a:t>
            </a:r>
          </a:p>
        </p:txBody>
      </p:sp>
      <p:sp>
        <p:nvSpPr>
          <p:cNvPr id="4" name="Slide Number Placeholder 3">
            <a:extLst>
              <a:ext uri="{FF2B5EF4-FFF2-40B4-BE49-F238E27FC236}">
                <a16:creationId xmlns:a16="http://schemas.microsoft.com/office/drawing/2014/main" id="{60FDA9D3-6656-7D50-F5CD-BBE88995E1CD}"/>
              </a:ext>
            </a:extLst>
          </p:cNvPr>
          <p:cNvSpPr>
            <a:spLocks noGrp="1"/>
          </p:cNvSpPr>
          <p:nvPr>
            <p:ph type="sldNum" sz="quarter" idx="7"/>
          </p:nvPr>
        </p:nvSpPr>
        <p:spPr/>
        <p:txBody>
          <a:bodyPr/>
          <a:lstStyle/>
          <a:p>
            <a:fld id="{B6F15528-21DE-4FAA-801E-634DDDAF4B2B}" type="slidenum">
              <a:rPr lang="en-US" smtClean="0"/>
              <a:t>16</a:t>
            </a:fld>
            <a:endParaRPr lang="en-US"/>
          </a:p>
        </p:txBody>
      </p:sp>
      <p:graphicFrame>
        <p:nvGraphicFramePr>
          <p:cNvPr id="5" name="Table 4">
            <a:extLst>
              <a:ext uri="{FF2B5EF4-FFF2-40B4-BE49-F238E27FC236}">
                <a16:creationId xmlns:a16="http://schemas.microsoft.com/office/drawing/2014/main" id="{92BAAB3E-FCD0-3FE5-BA6A-DF2B8AF313B0}"/>
              </a:ext>
            </a:extLst>
          </p:cNvPr>
          <p:cNvGraphicFramePr>
            <a:graphicFrameLocks noGrp="1"/>
          </p:cNvGraphicFramePr>
          <p:nvPr>
            <p:extLst>
              <p:ext uri="{D42A27DB-BD31-4B8C-83A1-F6EECF244321}">
                <p14:modId xmlns:p14="http://schemas.microsoft.com/office/powerpoint/2010/main" val="3094311276"/>
              </p:ext>
            </p:extLst>
          </p:nvPr>
        </p:nvGraphicFramePr>
        <p:xfrm>
          <a:off x="3779152" y="1683445"/>
          <a:ext cx="8193210" cy="4477432"/>
        </p:xfrm>
        <a:graphic>
          <a:graphicData uri="http://schemas.openxmlformats.org/drawingml/2006/table">
            <a:tbl>
              <a:tblPr firstRow="1" firstCol="1" bandRow="1">
                <a:tableStyleId>{263C30CC-4989-4B5D-A6AA-14DD91046E4D}</a:tableStyleId>
              </a:tblPr>
              <a:tblGrid>
                <a:gridCol w="442637">
                  <a:extLst>
                    <a:ext uri="{9D8B030D-6E8A-4147-A177-3AD203B41FA5}">
                      <a16:colId xmlns:a16="http://schemas.microsoft.com/office/drawing/2014/main" val="1303310316"/>
                    </a:ext>
                  </a:extLst>
                </a:gridCol>
                <a:gridCol w="3850231">
                  <a:extLst>
                    <a:ext uri="{9D8B030D-6E8A-4147-A177-3AD203B41FA5}">
                      <a16:colId xmlns:a16="http://schemas.microsoft.com/office/drawing/2014/main" val="1542346121"/>
                    </a:ext>
                  </a:extLst>
                </a:gridCol>
                <a:gridCol w="1501541">
                  <a:extLst>
                    <a:ext uri="{9D8B030D-6E8A-4147-A177-3AD203B41FA5}">
                      <a16:colId xmlns:a16="http://schemas.microsoft.com/office/drawing/2014/main" val="1934280340"/>
                    </a:ext>
                  </a:extLst>
                </a:gridCol>
                <a:gridCol w="2398801">
                  <a:extLst>
                    <a:ext uri="{9D8B030D-6E8A-4147-A177-3AD203B41FA5}">
                      <a16:colId xmlns:a16="http://schemas.microsoft.com/office/drawing/2014/main" val="4086231472"/>
                    </a:ext>
                  </a:extLst>
                </a:gridCol>
              </a:tblGrid>
              <a:tr h="224765">
                <a:tc>
                  <a:txBody>
                    <a:bodyPr/>
                    <a:lstStyle/>
                    <a:p>
                      <a:pPr marL="0" marR="0">
                        <a:lnSpc>
                          <a:spcPts val="1680"/>
                        </a:lnSpc>
                        <a:spcAft>
                          <a:spcPts val="750"/>
                        </a:spcAft>
                        <a:buNone/>
                      </a:pPr>
                      <a:r>
                        <a:rPr lang="en-US" sz="1100" kern="0" dirty="0">
                          <a:effectLst/>
                        </a:rPr>
                        <a:t>Number</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tc>
                <a:tc>
                  <a:txBody>
                    <a:bodyPr/>
                    <a:lstStyle/>
                    <a:p>
                      <a:pPr marL="0" marR="0" algn="ctr">
                        <a:lnSpc>
                          <a:spcPts val="1680"/>
                        </a:lnSpc>
                        <a:spcAft>
                          <a:spcPts val="750"/>
                        </a:spcAft>
                        <a:buNone/>
                      </a:pPr>
                      <a:r>
                        <a:rPr lang="en-US" sz="1100" kern="0">
                          <a:effectLst/>
                        </a:rPr>
                        <a:t>Metric</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ctr">
                        <a:lnSpc>
                          <a:spcPts val="1680"/>
                        </a:lnSpc>
                        <a:spcAft>
                          <a:spcPts val="750"/>
                        </a:spcAft>
                        <a:buNone/>
                      </a:pPr>
                      <a:r>
                        <a:rPr lang="en-US" sz="1100" kern="0">
                          <a:effectLst/>
                        </a:rPr>
                        <a:t>Metric Type</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ctr">
                        <a:lnSpc>
                          <a:spcPts val="1680"/>
                        </a:lnSpc>
                        <a:spcAft>
                          <a:spcPts val="750"/>
                        </a:spcAft>
                        <a:buNone/>
                      </a:pPr>
                      <a:r>
                        <a:rPr lang="en-US" sz="1100" kern="0">
                          <a:effectLst/>
                        </a:rPr>
                        <a:t>Stakeholder</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extLst>
                  <a:ext uri="{0D108BD9-81ED-4DB2-BD59-A6C34878D82A}">
                    <a16:rowId xmlns:a16="http://schemas.microsoft.com/office/drawing/2014/main" val="1086084715"/>
                  </a:ext>
                </a:extLst>
              </a:tr>
              <a:tr h="329150">
                <a:tc>
                  <a:txBody>
                    <a:bodyPr/>
                    <a:lstStyle/>
                    <a:p>
                      <a:pPr marL="0" marR="0" algn="ctr">
                        <a:lnSpc>
                          <a:spcPts val="1680"/>
                        </a:lnSpc>
                        <a:spcAft>
                          <a:spcPts val="750"/>
                        </a:spcAft>
                        <a:buNone/>
                      </a:pPr>
                      <a:r>
                        <a:rPr lang="en-US" sz="1100" kern="0">
                          <a:effectLst/>
                        </a:rPr>
                        <a:t>1</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Volume of PAS submissions (as 278 and line items)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Adoption</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Provider / Payer / Intermediary</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extLst>
                  <a:ext uri="{0D108BD9-81ED-4DB2-BD59-A6C34878D82A}">
                    <a16:rowId xmlns:a16="http://schemas.microsoft.com/office/drawing/2014/main" val="861120589"/>
                  </a:ext>
                </a:extLst>
              </a:tr>
              <a:tr h="329150">
                <a:tc>
                  <a:txBody>
                    <a:bodyPr/>
                    <a:lstStyle/>
                    <a:p>
                      <a:pPr marL="0" marR="0" algn="ctr">
                        <a:lnSpc>
                          <a:spcPts val="1680"/>
                        </a:lnSpc>
                        <a:spcAft>
                          <a:spcPts val="750"/>
                        </a:spcAft>
                        <a:buNone/>
                      </a:pPr>
                      <a:r>
                        <a:rPr lang="en-US" sz="1100" kern="0">
                          <a:effectLst/>
                        </a:rPr>
                        <a:t>2</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Volume of PAS Updates, Cancels, Queries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Adoption Process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Provider / Payer / Intermediary</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extLst>
                  <a:ext uri="{0D108BD9-81ED-4DB2-BD59-A6C34878D82A}">
                    <a16:rowId xmlns:a16="http://schemas.microsoft.com/office/drawing/2014/main" val="723585480"/>
                  </a:ext>
                </a:extLst>
              </a:tr>
              <a:tr h="329150">
                <a:tc>
                  <a:txBody>
                    <a:bodyPr/>
                    <a:lstStyle/>
                    <a:p>
                      <a:pPr marL="0" marR="0" algn="ctr">
                        <a:lnSpc>
                          <a:spcPts val="1680"/>
                        </a:lnSpc>
                        <a:spcAft>
                          <a:spcPts val="750"/>
                        </a:spcAft>
                        <a:buNone/>
                      </a:pPr>
                      <a:r>
                        <a:rPr lang="en-US" sz="1100" kern="0">
                          <a:effectLst/>
                        </a:rPr>
                        <a:t>3</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Volume of queries by other than ordering provider</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Process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Provider / Payer / Intermediary</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extLst>
                  <a:ext uri="{0D108BD9-81ED-4DB2-BD59-A6C34878D82A}">
                    <a16:rowId xmlns:a16="http://schemas.microsoft.com/office/drawing/2014/main" val="508875081"/>
                  </a:ext>
                </a:extLst>
              </a:tr>
              <a:tr h="433534">
                <a:tc>
                  <a:txBody>
                    <a:bodyPr/>
                    <a:lstStyle/>
                    <a:p>
                      <a:pPr marL="0" marR="0" algn="ctr">
                        <a:lnSpc>
                          <a:spcPts val="1680"/>
                        </a:lnSpc>
                        <a:spcAft>
                          <a:spcPts val="750"/>
                        </a:spcAft>
                        <a:buNone/>
                      </a:pPr>
                      <a:r>
                        <a:rPr lang="en-US" sz="1100" kern="0">
                          <a:effectLst/>
                        </a:rPr>
                        <a:t>4</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 of PAS submissions returning an error (by type and payer)</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Process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Provider (all errors) / Payer (subset) / Intermediary (subset)</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extLst>
                  <a:ext uri="{0D108BD9-81ED-4DB2-BD59-A6C34878D82A}">
                    <a16:rowId xmlns:a16="http://schemas.microsoft.com/office/drawing/2014/main" val="4250590749"/>
                  </a:ext>
                </a:extLst>
              </a:tr>
              <a:tr h="537919">
                <a:tc>
                  <a:txBody>
                    <a:bodyPr/>
                    <a:lstStyle/>
                    <a:p>
                      <a:pPr marL="0" marR="0" algn="ctr">
                        <a:lnSpc>
                          <a:spcPts val="1680"/>
                        </a:lnSpc>
                        <a:spcAft>
                          <a:spcPts val="750"/>
                        </a:spcAft>
                        <a:buNone/>
                      </a:pPr>
                      <a:r>
                        <a:rPr lang="en-US" sz="1100" kern="0">
                          <a:effectLst/>
                        </a:rPr>
                        <a:t>5</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 of PAS submissions returning a final result on initial submission (any item and all items)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Process Outcome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Provider / Payer</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extLst>
                  <a:ext uri="{0D108BD9-81ED-4DB2-BD59-A6C34878D82A}">
                    <a16:rowId xmlns:a16="http://schemas.microsoft.com/office/drawing/2014/main" val="1147870891"/>
                  </a:ext>
                </a:extLst>
              </a:tr>
              <a:tr h="728233">
                <a:tc>
                  <a:txBody>
                    <a:bodyPr/>
                    <a:lstStyle/>
                    <a:p>
                      <a:pPr marL="0" marR="0" algn="ctr">
                        <a:lnSpc>
                          <a:spcPts val="1680"/>
                        </a:lnSpc>
                        <a:spcAft>
                          <a:spcPts val="750"/>
                        </a:spcAft>
                        <a:buNone/>
                      </a:pPr>
                      <a:r>
                        <a:rPr lang="en-US" sz="1100" kern="0">
                          <a:effectLst/>
                        </a:rPr>
                        <a:t>6</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Volume of line items that have an initial PEND and number of PENDS that were resolved and (more complex) average time to resolve each PEND</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Process Outcome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Provider / Payer</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extLst>
                  <a:ext uri="{0D108BD9-81ED-4DB2-BD59-A6C34878D82A}">
                    <a16:rowId xmlns:a16="http://schemas.microsoft.com/office/drawing/2014/main" val="2522092216"/>
                  </a:ext>
                </a:extLst>
              </a:tr>
              <a:tr h="433534">
                <a:tc>
                  <a:txBody>
                    <a:bodyPr/>
                    <a:lstStyle/>
                    <a:p>
                      <a:pPr marL="0" marR="0" algn="ctr">
                        <a:lnSpc>
                          <a:spcPts val="1680"/>
                        </a:lnSpc>
                        <a:spcAft>
                          <a:spcPts val="750"/>
                        </a:spcAft>
                        <a:buNone/>
                      </a:pPr>
                      <a:r>
                        <a:rPr lang="en-US" sz="1100" kern="0">
                          <a:effectLst/>
                        </a:rPr>
                        <a:t>7</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Total time from initial submission until final PA result for all line items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Process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Provider / Payer</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extLst>
                  <a:ext uri="{0D108BD9-81ED-4DB2-BD59-A6C34878D82A}">
                    <a16:rowId xmlns:a16="http://schemas.microsoft.com/office/drawing/2014/main" val="2951570520"/>
                  </a:ext>
                </a:extLst>
              </a:tr>
              <a:tr h="433534">
                <a:tc>
                  <a:txBody>
                    <a:bodyPr/>
                    <a:lstStyle/>
                    <a:p>
                      <a:pPr marL="0" marR="0" algn="ctr">
                        <a:lnSpc>
                          <a:spcPts val="1680"/>
                        </a:lnSpc>
                        <a:spcAft>
                          <a:spcPts val="750"/>
                        </a:spcAft>
                        <a:buNone/>
                      </a:pPr>
                      <a:r>
                        <a:rPr lang="en-US" sz="1100" kern="0">
                          <a:effectLst/>
                        </a:rPr>
                        <a:t>8</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All of the above by payer / provider (depending on metric) and over time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Segmentation</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Provider / Payer</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extLst>
                  <a:ext uri="{0D108BD9-81ED-4DB2-BD59-A6C34878D82A}">
                    <a16:rowId xmlns:a16="http://schemas.microsoft.com/office/drawing/2014/main" val="3934929293"/>
                  </a:ext>
                </a:extLst>
              </a:tr>
              <a:tr h="224765">
                <a:tc>
                  <a:txBody>
                    <a:bodyPr/>
                    <a:lstStyle/>
                    <a:p>
                      <a:pPr marL="0" marR="0" algn="ctr">
                        <a:lnSpc>
                          <a:spcPts val="1680"/>
                        </a:lnSpc>
                        <a:spcAft>
                          <a:spcPts val="750"/>
                        </a:spcAft>
                        <a:buNone/>
                      </a:pPr>
                      <a:r>
                        <a:rPr lang="en-US" sz="1100" kern="0">
                          <a:effectLst/>
                        </a:rPr>
                        <a:t>9</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Outstanding PAS requests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Operation Dashboard</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Provider / Intermediary</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extLst>
                  <a:ext uri="{0D108BD9-81ED-4DB2-BD59-A6C34878D82A}">
                    <a16:rowId xmlns:a16="http://schemas.microsoft.com/office/drawing/2014/main" val="3086236595"/>
                  </a:ext>
                </a:extLst>
              </a:tr>
              <a:tr h="224765">
                <a:tc>
                  <a:txBody>
                    <a:bodyPr/>
                    <a:lstStyle/>
                    <a:p>
                      <a:pPr marL="0" marR="0" algn="ctr">
                        <a:lnSpc>
                          <a:spcPts val="1680"/>
                        </a:lnSpc>
                        <a:spcAft>
                          <a:spcPts val="750"/>
                        </a:spcAft>
                        <a:buNone/>
                      </a:pPr>
                      <a:r>
                        <a:rPr lang="en-US" sz="1100" kern="0">
                          <a:effectLst/>
                        </a:rPr>
                        <a:t>10</a:t>
                      </a:r>
                      <a:endParaRPr lang="en-US" sz="1400" kern="10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Aging of PENDED requests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Operation Dashboard</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tc>
                  <a:txBody>
                    <a:bodyPr/>
                    <a:lstStyle/>
                    <a:p>
                      <a:pPr marL="0" marR="0" algn="l">
                        <a:lnSpc>
                          <a:spcPts val="1680"/>
                        </a:lnSpc>
                        <a:spcAft>
                          <a:spcPts val="750"/>
                        </a:spcAft>
                        <a:buNone/>
                      </a:pPr>
                      <a:r>
                        <a:rPr lang="en-US" sz="1100" kern="0" dirty="0">
                          <a:effectLst/>
                        </a:rPr>
                        <a:t>Provider / Intermediary</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13816" marR="13816" marT="13816" marB="13816" anchor="ctr"/>
                </a:tc>
                <a:extLst>
                  <a:ext uri="{0D108BD9-81ED-4DB2-BD59-A6C34878D82A}">
                    <a16:rowId xmlns:a16="http://schemas.microsoft.com/office/drawing/2014/main" val="2250615668"/>
                  </a:ext>
                </a:extLst>
              </a:tr>
            </a:tbl>
          </a:graphicData>
        </a:graphic>
      </p:graphicFrame>
    </p:spTree>
    <p:extLst>
      <p:ext uri="{BB962C8B-B14F-4D97-AF65-F5344CB8AC3E}">
        <p14:creationId xmlns:p14="http://schemas.microsoft.com/office/powerpoint/2010/main" val="3788488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AFC484-8616-CE96-C7E8-36A1D699BDF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BD28BDD-7D4F-A16B-E049-4787A605C484}"/>
              </a:ext>
            </a:extLst>
          </p:cNvPr>
          <p:cNvSpPr>
            <a:spLocks noGrp="1"/>
          </p:cNvSpPr>
          <p:nvPr>
            <p:ph type="body" sz="quarter" idx="14"/>
          </p:nvPr>
        </p:nvSpPr>
        <p:spPr>
          <a:xfrm>
            <a:off x="3801979" y="1465932"/>
            <a:ext cx="8021847" cy="3926135"/>
          </a:xfrm>
        </p:spPr>
        <p:txBody>
          <a:bodyPr/>
          <a:lstStyle/>
          <a:p>
            <a:pPr marL="0" marR="0" indent="0">
              <a:lnSpc>
                <a:spcPts val="1680"/>
              </a:lnSpc>
              <a:spcAft>
                <a:spcPts val="750"/>
              </a:spcAft>
              <a:buNone/>
            </a:pPr>
            <a:r>
              <a:rPr lang="en-US" sz="1800" kern="0" dirty="0">
                <a:solidFill>
                  <a:srgbClr val="333333"/>
                </a:solidFill>
                <a:effectLst/>
                <a:ea typeface="Times New Roman" panose="02020603050405020304" pitchFamily="18" charset="0"/>
                <a:cs typeface="Times New Roman" panose="02020603050405020304" pitchFamily="18" charset="0"/>
              </a:rPr>
              <a:t>Each of these IGs recommends a set of metrics that </a:t>
            </a:r>
            <a:r>
              <a:rPr lang="en-US" sz="1800" b="1" kern="0" dirty="0">
                <a:solidFill>
                  <a:srgbClr val="333333"/>
                </a:solidFill>
                <a:effectLst/>
                <a:ea typeface="Times New Roman" panose="02020603050405020304" pitchFamily="18" charset="0"/>
                <a:cs typeface="Times New Roman" panose="02020603050405020304" pitchFamily="18" charset="0"/>
              </a:rPr>
              <a:t>SHOULD</a:t>
            </a:r>
            <a:r>
              <a:rPr lang="en-US" sz="1800" kern="0" dirty="0">
                <a:solidFill>
                  <a:srgbClr val="333333"/>
                </a:solidFill>
                <a:effectLst/>
                <a:ea typeface="Times New Roman" panose="02020603050405020304" pitchFamily="18" charset="0"/>
                <a:cs typeface="Times New Roman" panose="02020603050405020304" pitchFamily="18" charset="0"/>
              </a:rPr>
              <a:t> or </a:t>
            </a:r>
            <a:r>
              <a:rPr lang="en-US" sz="1800" b="1" kern="0" dirty="0">
                <a:solidFill>
                  <a:srgbClr val="333333"/>
                </a:solidFill>
                <a:effectLst/>
                <a:ea typeface="Times New Roman" panose="02020603050405020304" pitchFamily="18" charset="0"/>
                <a:cs typeface="Times New Roman" panose="02020603050405020304" pitchFamily="18" charset="0"/>
              </a:rPr>
              <a:t>MAY</a:t>
            </a:r>
            <a:r>
              <a:rPr lang="en-US" sz="1800" kern="0" dirty="0">
                <a:solidFill>
                  <a:srgbClr val="333333"/>
                </a:solidFill>
                <a:effectLst/>
                <a:ea typeface="Times New Roman" panose="02020603050405020304" pitchFamily="18" charset="0"/>
                <a:cs typeface="Times New Roman" panose="02020603050405020304" pitchFamily="18" charset="0"/>
              </a:rPr>
              <a:t> be collected by their respective implementations to facilitate the evaluation of adoption, functionality, processes, and improved outcomes. </a:t>
            </a:r>
          </a:p>
          <a:p>
            <a:pPr marL="0" marR="0" indent="0">
              <a:lnSpc>
                <a:spcPts val="1680"/>
              </a:lnSpc>
              <a:spcAft>
                <a:spcPts val="750"/>
              </a:spcAft>
              <a:buNone/>
            </a:pPr>
            <a:r>
              <a:rPr lang="en-US" sz="1800" kern="0" dirty="0">
                <a:solidFill>
                  <a:srgbClr val="333333"/>
                </a:solidFill>
                <a:effectLst/>
                <a:ea typeface="Times New Roman" panose="02020603050405020304" pitchFamily="18" charset="0"/>
                <a:cs typeface="Times New Roman" panose="02020603050405020304" pitchFamily="18" charset="0"/>
              </a:rPr>
              <a:t>While there are current and proposed state requirements for prior authorization metric reporting, at the time of publication there is no requirement to report on the metrics defined here. </a:t>
            </a:r>
          </a:p>
          <a:p>
            <a:pPr marL="0" marR="0" indent="0">
              <a:lnSpc>
                <a:spcPts val="1680"/>
              </a:lnSpc>
              <a:spcAft>
                <a:spcPts val="750"/>
              </a:spcAft>
              <a:buNone/>
            </a:pPr>
            <a:r>
              <a:rPr lang="en-US" sz="1800" kern="0" dirty="0">
                <a:solidFill>
                  <a:srgbClr val="333333"/>
                </a:solidFill>
                <a:effectLst/>
                <a:ea typeface="Times New Roman" panose="02020603050405020304" pitchFamily="18" charset="0"/>
                <a:cs typeface="Times New Roman" panose="02020603050405020304" pitchFamily="18" charset="0"/>
              </a:rPr>
              <a:t>However, it is reasonable to believe that in the future interested entities (providers, payers, regulators, quality organizations, certification agencies, states, etc.) will ask for these metrics to evaluate the ongoing automation of the supported processes / exchanges. </a:t>
            </a:r>
          </a:p>
          <a:p>
            <a:pPr marL="0" marR="0" indent="0">
              <a:lnSpc>
                <a:spcPts val="1680"/>
              </a:lnSpc>
              <a:spcAft>
                <a:spcPts val="750"/>
              </a:spcAft>
              <a:buNone/>
            </a:pPr>
            <a:r>
              <a:rPr lang="en-US" sz="1800" kern="0" dirty="0">
                <a:solidFill>
                  <a:srgbClr val="333333"/>
                </a:solidFill>
                <a:effectLst/>
                <a:ea typeface="Times New Roman" panose="02020603050405020304" pitchFamily="18" charset="0"/>
                <a:cs typeface="Times New Roman" panose="02020603050405020304" pitchFamily="18" charset="0"/>
              </a:rPr>
              <a:t>While this guide will not require these metrics to be captured in this release, the authors strongly suggest each implementation should do so with the expectation that collection and dissemination of these metrics may become a requirement (</a:t>
            </a:r>
            <a:r>
              <a:rPr lang="en-US" sz="1800" b="1" kern="0" dirty="0">
                <a:solidFill>
                  <a:srgbClr val="333333"/>
                </a:solidFill>
                <a:effectLst/>
                <a:ea typeface="Times New Roman" panose="02020603050405020304" pitchFamily="18" charset="0"/>
                <a:cs typeface="Times New Roman" panose="02020603050405020304" pitchFamily="18" charset="0"/>
              </a:rPr>
              <a:t>SHALL</a:t>
            </a:r>
            <a:r>
              <a:rPr lang="en-US" sz="1800" kern="0" dirty="0">
                <a:solidFill>
                  <a:srgbClr val="333333"/>
                </a:solidFill>
                <a:effectLst/>
                <a:ea typeface="Times New Roman" panose="02020603050405020304" pitchFamily="18" charset="0"/>
                <a:cs typeface="Times New Roman" panose="02020603050405020304" pitchFamily="18" charset="0"/>
              </a:rPr>
              <a:t>) in future version of these IGs.</a:t>
            </a:r>
            <a:endParaRPr lang="en-US" dirty="0"/>
          </a:p>
        </p:txBody>
      </p:sp>
      <p:sp>
        <p:nvSpPr>
          <p:cNvPr id="3" name="Title 2">
            <a:extLst>
              <a:ext uri="{FF2B5EF4-FFF2-40B4-BE49-F238E27FC236}">
                <a16:creationId xmlns:a16="http://schemas.microsoft.com/office/drawing/2014/main" id="{DAA600FE-09DD-9CEA-C9A9-C74A5772CCC9}"/>
              </a:ext>
            </a:extLst>
          </p:cNvPr>
          <p:cNvSpPr>
            <a:spLocks noGrp="1"/>
          </p:cNvSpPr>
          <p:nvPr>
            <p:ph type="title"/>
          </p:nvPr>
        </p:nvSpPr>
        <p:spPr>
          <a:xfrm>
            <a:off x="2675823" y="197346"/>
            <a:ext cx="8930035" cy="775778"/>
          </a:xfrm>
        </p:spPr>
        <p:txBody>
          <a:bodyPr/>
          <a:lstStyle/>
          <a:p>
            <a:r>
              <a:rPr lang="en-US" sz="3600" dirty="0"/>
              <a:t>Burden Reduction IG Metric Data Models</a:t>
            </a:r>
          </a:p>
        </p:txBody>
      </p:sp>
      <p:sp>
        <p:nvSpPr>
          <p:cNvPr id="4" name="Slide Number Placeholder 3">
            <a:extLst>
              <a:ext uri="{FF2B5EF4-FFF2-40B4-BE49-F238E27FC236}">
                <a16:creationId xmlns:a16="http://schemas.microsoft.com/office/drawing/2014/main" id="{F4274E8B-E537-1576-312B-599710B18D5A}"/>
              </a:ext>
            </a:extLst>
          </p:cNvPr>
          <p:cNvSpPr>
            <a:spLocks noGrp="1"/>
          </p:cNvSpPr>
          <p:nvPr>
            <p:ph type="sldNum" sz="quarter" idx="7"/>
          </p:nvPr>
        </p:nvSpPr>
        <p:spPr/>
        <p:txBody>
          <a:bodyPr/>
          <a:lstStyle/>
          <a:p>
            <a:fld id="{B6F15528-21DE-4FAA-801E-634DDDAF4B2B}" type="slidenum">
              <a:rPr lang="en-US" smtClean="0"/>
              <a:t>17</a:t>
            </a:fld>
            <a:endParaRPr lang="en-US"/>
          </a:p>
        </p:txBody>
      </p:sp>
    </p:spTree>
    <p:extLst>
      <p:ext uri="{BB962C8B-B14F-4D97-AF65-F5344CB8AC3E}">
        <p14:creationId xmlns:p14="http://schemas.microsoft.com/office/powerpoint/2010/main" val="16276660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0B53236-13E3-8F0A-EFCA-74AACEA7D35B}"/>
              </a:ext>
            </a:extLst>
          </p:cNvPr>
          <p:cNvSpPr>
            <a:spLocks noGrp="1"/>
          </p:cNvSpPr>
          <p:nvPr>
            <p:ph type="title"/>
          </p:nvPr>
        </p:nvSpPr>
        <p:spPr/>
        <p:txBody>
          <a:bodyPr/>
          <a:lstStyle/>
          <a:p>
            <a:r>
              <a:rPr lang="en-CA" dirty="0"/>
              <a:t>Your Presenter</a:t>
            </a:r>
          </a:p>
        </p:txBody>
      </p:sp>
      <p:sp>
        <p:nvSpPr>
          <p:cNvPr id="2" name="Text Placeholder 3">
            <a:extLst>
              <a:ext uri="{FF2B5EF4-FFF2-40B4-BE49-F238E27FC236}">
                <a16:creationId xmlns:a16="http://schemas.microsoft.com/office/drawing/2014/main" id="{D7507005-83D8-30A4-F465-2337504C964D}"/>
              </a:ext>
            </a:extLst>
          </p:cNvPr>
          <p:cNvSpPr>
            <a:spLocks noGrp="1"/>
          </p:cNvSpPr>
          <p:nvPr>
            <p:ph type="body" sz="quarter" idx="14"/>
          </p:nvPr>
        </p:nvSpPr>
        <p:spPr>
          <a:xfrm>
            <a:off x="6813102" y="2354623"/>
            <a:ext cx="3846316" cy="504979"/>
          </a:xfrm>
        </p:spPr>
        <p:txBody>
          <a:bodyPr/>
          <a:lstStyle/>
          <a:p>
            <a:pPr marL="0" indent="0">
              <a:buNone/>
            </a:pPr>
            <a:r>
              <a:rPr lang="en-US" sz="3200" dirty="0"/>
              <a:t>Mark Scrimshire</a:t>
            </a:r>
          </a:p>
        </p:txBody>
      </p:sp>
      <p:pic>
        <p:nvPicPr>
          <p:cNvPr id="3" name="Picture Placeholder 2" descr="A person wearing glasses and a black shirt&#10;&#10;AI-generated content may be incorrect.">
            <a:extLst>
              <a:ext uri="{FF2B5EF4-FFF2-40B4-BE49-F238E27FC236}">
                <a16:creationId xmlns:a16="http://schemas.microsoft.com/office/drawing/2014/main" id="{EA5ABEAC-7FD0-1DBB-A756-EB70F50FD7C4}"/>
              </a:ext>
            </a:extLst>
          </p:cNvPr>
          <p:cNvPicPr>
            <a:picLocks noChangeAspect="1"/>
          </p:cNvPicPr>
          <p:nvPr/>
        </p:nvPicPr>
        <p:blipFill>
          <a:blip r:embed="rId2"/>
          <a:srcRect t="11763" b="11763"/>
          <a:stretch>
            <a:fillRect/>
          </a:stretch>
        </p:blipFill>
        <p:spPr>
          <a:xfrm>
            <a:off x="3821810" y="2354623"/>
            <a:ext cx="2778535" cy="2308732"/>
          </a:xfrm>
          <a:prstGeom prst="rect">
            <a:avLst/>
          </a:prstGeom>
        </p:spPr>
      </p:pic>
      <p:sp>
        <p:nvSpPr>
          <p:cNvPr id="4" name="Text Placeholder 6">
            <a:extLst>
              <a:ext uri="{FF2B5EF4-FFF2-40B4-BE49-F238E27FC236}">
                <a16:creationId xmlns:a16="http://schemas.microsoft.com/office/drawing/2014/main" id="{6B90F3CA-D10D-F592-C5FD-9341AC62AAC4}"/>
              </a:ext>
            </a:extLst>
          </p:cNvPr>
          <p:cNvSpPr txBox="1">
            <a:spLocks/>
          </p:cNvSpPr>
          <p:nvPr/>
        </p:nvSpPr>
        <p:spPr>
          <a:xfrm>
            <a:off x="6813101" y="2945171"/>
            <a:ext cx="5009932" cy="1259171"/>
          </a:xfrm>
          <a:prstGeom prst="rect">
            <a:avLst/>
          </a:prstGeom>
        </p:spPr>
        <p:txBody>
          <a:bodyPr/>
          <a:lstStyle>
            <a:lvl1pPr marL="342900" indent="-342900" algn="l" defTabSz="457200" rtl="0" eaLnBrk="1" fontAlgn="base" hangingPunct="1">
              <a:spcBef>
                <a:spcPts val="600"/>
              </a:spcBef>
              <a:spcAft>
                <a:spcPct val="0"/>
              </a:spcAft>
              <a:buFont typeface="Arial" panose="020B0604020202020204" pitchFamily="34" charset="0"/>
              <a:buChar char="•"/>
              <a:defRPr sz="3200" kern="1200">
                <a:solidFill>
                  <a:schemeClr val="tx1"/>
                </a:solidFill>
                <a:latin typeface="Arial"/>
                <a:ea typeface="ヒラギノ角ゴ Pro W3" pitchFamily="-126" charset="-128"/>
                <a:cs typeface="Arial"/>
              </a:defRPr>
            </a:lvl1pPr>
            <a:lvl2pPr marL="742950" indent="-285750" algn="l" defTabSz="457200" rtl="0" eaLnBrk="1" fontAlgn="base" hangingPunct="1">
              <a:spcBef>
                <a:spcPts val="600"/>
              </a:spcBef>
              <a:spcAft>
                <a:spcPct val="0"/>
              </a:spcAft>
              <a:buFont typeface="Arial" panose="020B0604020202020204" pitchFamily="34" charset="0"/>
              <a:buChar char="–"/>
              <a:defRPr sz="2800" kern="1200">
                <a:solidFill>
                  <a:schemeClr val="tx1"/>
                </a:solidFill>
                <a:latin typeface="Arial"/>
                <a:ea typeface="ヒラギノ角ゴ Pro W3" pitchFamily="-126" charset="-128"/>
                <a:cs typeface="Arial"/>
              </a:defRPr>
            </a:lvl2pPr>
            <a:lvl3pPr marL="1143000" indent="-228600" algn="l" defTabSz="457200" rtl="0" eaLnBrk="1" fontAlgn="base" hangingPunct="1">
              <a:spcBef>
                <a:spcPts val="600"/>
              </a:spcBef>
              <a:spcAft>
                <a:spcPct val="0"/>
              </a:spcAft>
              <a:buFont typeface="Arial" panose="020B0604020202020204" pitchFamily="34" charset="0"/>
              <a:buChar char="•"/>
              <a:defRPr sz="2400" kern="1200">
                <a:solidFill>
                  <a:schemeClr val="tx1"/>
                </a:solidFill>
                <a:latin typeface="Arial"/>
                <a:ea typeface="ヒラギノ角ゴ Pro W3" pitchFamily="-126" charset="-128"/>
                <a:cs typeface="Arial"/>
              </a:defRPr>
            </a:lvl3pPr>
            <a:lvl4pPr marL="16002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4pPr>
            <a:lvl5pPr marL="20574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33" dirty="0"/>
              <a:t>Chief Interoperability Officer, Onyx</a:t>
            </a:r>
          </a:p>
          <a:p>
            <a:pPr marL="0" indent="0">
              <a:buNone/>
            </a:pPr>
            <a:r>
              <a:rPr lang="en-US" sz="2133" dirty="0"/>
              <a:t>Author and Co-Chair Lead: </a:t>
            </a:r>
            <a:br>
              <a:rPr lang="en-US" sz="2133" dirty="0"/>
            </a:br>
            <a:r>
              <a:rPr lang="en-US" sz="2133" dirty="0"/>
              <a:t>Da Vinci Payer Data Exchange</a:t>
            </a:r>
          </a:p>
          <a:p>
            <a:pPr marL="0" indent="0">
              <a:buNone/>
            </a:pPr>
            <a:r>
              <a:rPr lang="en-US" sz="2133" dirty="0"/>
              <a:t>Co-Chair, HL7 Financial Management</a:t>
            </a:r>
          </a:p>
          <a:p>
            <a:pPr marL="0" indent="0">
              <a:buNone/>
            </a:pPr>
            <a:r>
              <a:rPr lang="en-US" sz="2133" dirty="0"/>
              <a:t>Board Member, FHIR Business Alliance (FHIRBall)</a:t>
            </a:r>
          </a:p>
          <a:p>
            <a:pPr marL="0" indent="0">
              <a:buNone/>
            </a:pPr>
            <a:r>
              <a:rPr lang="en-US" sz="2133" dirty="0"/>
              <a:t> </a:t>
            </a:r>
            <a:endParaRPr lang="en-US" sz="2400" dirty="0"/>
          </a:p>
        </p:txBody>
      </p:sp>
    </p:spTree>
    <p:extLst>
      <p:ext uri="{BB962C8B-B14F-4D97-AF65-F5344CB8AC3E}">
        <p14:creationId xmlns:p14="http://schemas.microsoft.com/office/powerpoint/2010/main" val="11153011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E1EBCEA-CC0F-DEEF-B8FC-5257ABDD4222}"/>
              </a:ext>
            </a:extLst>
          </p:cNvPr>
          <p:cNvSpPr>
            <a:spLocks noGrp="1"/>
          </p:cNvSpPr>
          <p:nvPr>
            <p:ph type="body" sz="quarter" idx="14"/>
          </p:nvPr>
        </p:nvSpPr>
        <p:spPr>
          <a:xfrm>
            <a:off x="3808325" y="1452134"/>
            <a:ext cx="8169310" cy="4980416"/>
          </a:xfrm>
        </p:spPr>
        <p:txBody>
          <a:bodyPr/>
          <a:lstStyle/>
          <a:p>
            <a:pPr marL="0" indent="0">
              <a:buNone/>
            </a:pPr>
            <a:r>
              <a:rPr lang="en-CA" dirty="0"/>
              <a:t>Who needs to report usage of the Patient Access API to CMS?</a:t>
            </a:r>
          </a:p>
          <a:p>
            <a:r>
              <a:rPr lang="en-US" sz="2000" dirty="0"/>
              <a:t>Medicare Advantage (MA) organizations (at the Contract Level)</a:t>
            </a:r>
          </a:p>
          <a:p>
            <a:r>
              <a:rPr lang="en-US" sz="2000" dirty="0"/>
              <a:t>Medicaid Managed Care plans</a:t>
            </a:r>
          </a:p>
          <a:p>
            <a:r>
              <a:rPr lang="en-US" sz="2000" dirty="0"/>
              <a:t>Children’s Health Insurance Program (CHIP) Managed Care entities</a:t>
            </a:r>
          </a:p>
          <a:p>
            <a:r>
              <a:rPr lang="en-US" sz="2000" dirty="0"/>
              <a:t>State Medicaid and CHIP fee-for-service programs (at state level)</a:t>
            </a:r>
          </a:p>
          <a:p>
            <a:r>
              <a:rPr lang="en-US" sz="2000" dirty="0"/>
              <a:t>Qualified Health Plan (QHP) issuers on the Federally Facilitated Exchanges (FFEs) (at the issuer level)</a:t>
            </a:r>
          </a:p>
          <a:p>
            <a:pPr marL="0" indent="0">
              <a:buNone/>
            </a:pPr>
            <a:endParaRPr lang="en-CA" dirty="0"/>
          </a:p>
          <a:p>
            <a:pPr marL="0" indent="0">
              <a:buNone/>
            </a:pPr>
            <a:r>
              <a:rPr lang="en-CA" i="1" dirty="0"/>
              <a:t>If you Implemented the Patient Access API, as part of the CMS-9115 Rule requirements, You need to report Usage of your APIs to CMS</a:t>
            </a:r>
          </a:p>
        </p:txBody>
      </p:sp>
      <p:sp>
        <p:nvSpPr>
          <p:cNvPr id="9" name="Title 8">
            <a:extLst>
              <a:ext uri="{FF2B5EF4-FFF2-40B4-BE49-F238E27FC236}">
                <a16:creationId xmlns:a16="http://schemas.microsoft.com/office/drawing/2014/main" id="{30B53236-13E3-8F0A-EFCA-74AACEA7D35B}"/>
              </a:ext>
            </a:extLst>
          </p:cNvPr>
          <p:cNvSpPr>
            <a:spLocks noGrp="1"/>
          </p:cNvSpPr>
          <p:nvPr>
            <p:ph type="title"/>
          </p:nvPr>
        </p:nvSpPr>
        <p:spPr/>
        <p:txBody>
          <a:bodyPr/>
          <a:lstStyle/>
          <a:p>
            <a:r>
              <a:rPr lang="en-CA" dirty="0"/>
              <a:t>CMS-0057 Adds New Requirements for Patient Access</a:t>
            </a:r>
          </a:p>
        </p:txBody>
      </p:sp>
    </p:spTree>
    <p:extLst>
      <p:ext uri="{BB962C8B-B14F-4D97-AF65-F5344CB8AC3E}">
        <p14:creationId xmlns:p14="http://schemas.microsoft.com/office/powerpoint/2010/main" val="701992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1D921FD-1EAB-1B96-3CA5-F3B621D44278}"/>
              </a:ext>
            </a:extLst>
          </p:cNvPr>
          <p:cNvSpPr>
            <a:spLocks noGrp="1"/>
          </p:cNvSpPr>
          <p:nvPr>
            <p:ph type="body" sz="quarter" idx="14"/>
          </p:nvPr>
        </p:nvSpPr>
        <p:spPr>
          <a:xfrm>
            <a:off x="3951214" y="1125979"/>
            <a:ext cx="7849086" cy="4980416"/>
          </a:xfrm>
        </p:spPr>
        <p:txBody>
          <a:bodyPr/>
          <a:lstStyle/>
          <a:p>
            <a:pPr marL="457200" indent="-457200">
              <a:lnSpc>
                <a:spcPct val="200000"/>
              </a:lnSpc>
              <a:buFont typeface="+mj-lt"/>
              <a:buAutoNum type="arabicParenR"/>
            </a:pPr>
            <a:r>
              <a:rPr lang="en-CA" dirty="0"/>
              <a:t>Review Burden Reduction API metrics</a:t>
            </a:r>
          </a:p>
          <a:p>
            <a:pPr lvl="1">
              <a:lnSpc>
                <a:spcPct val="150000"/>
              </a:lnSpc>
              <a:buFont typeface="Wingdings" panose="05000000000000000000" pitchFamily="2" charset="2"/>
              <a:buChar char="q"/>
            </a:pPr>
            <a:r>
              <a:rPr lang="en-CA" dirty="0"/>
              <a:t>CMS requirements</a:t>
            </a:r>
          </a:p>
          <a:p>
            <a:pPr lvl="1">
              <a:lnSpc>
                <a:spcPct val="150000"/>
              </a:lnSpc>
              <a:buFont typeface="Wingdings" panose="05000000000000000000" pitchFamily="2" charset="2"/>
              <a:buChar char="q"/>
            </a:pPr>
            <a:r>
              <a:rPr lang="en-CA" dirty="0"/>
              <a:t>States requirements</a:t>
            </a:r>
          </a:p>
          <a:p>
            <a:pPr lvl="1">
              <a:lnSpc>
                <a:spcPct val="150000"/>
              </a:lnSpc>
              <a:buFont typeface="Wingdings" panose="05000000000000000000" pitchFamily="2" charset="2"/>
              <a:buChar char="q"/>
            </a:pPr>
            <a:r>
              <a:rPr lang="en-CA" dirty="0"/>
              <a:t>Detail review of CRD/DTR/PAS metrics</a:t>
            </a:r>
          </a:p>
          <a:p>
            <a:pPr lvl="1">
              <a:lnSpc>
                <a:spcPct val="150000"/>
              </a:lnSpc>
              <a:buFont typeface="Wingdings" panose="05000000000000000000" pitchFamily="2" charset="2"/>
              <a:buChar char="q"/>
            </a:pPr>
            <a:r>
              <a:rPr lang="en-CA" dirty="0"/>
              <a:t>Benefits of collecting API metrics</a:t>
            </a:r>
          </a:p>
          <a:p>
            <a:pPr marL="457200" indent="-457200">
              <a:lnSpc>
                <a:spcPct val="200000"/>
              </a:lnSpc>
              <a:buFont typeface="+mj-lt"/>
              <a:buAutoNum type="arabicParenR"/>
            </a:pPr>
            <a:r>
              <a:rPr lang="en-CA" dirty="0"/>
              <a:t>Review of Patient Access API metrics</a:t>
            </a:r>
          </a:p>
          <a:p>
            <a:pPr marL="457200" indent="-457200">
              <a:lnSpc>
                <a:spcPct val="200000"/>
              </a:lnSpc>
              <a:buFont typeface="+mj-lt"/>
              <a:buAutoNum type="arabicParenR"/>
            </a:pPr>
            <a:r>
              <a:rPr lang="en-CA" dirty="0"/>
              <a:t>Key Messages</a:t>
            </a:r>
          </a:p>
        </p:txBody>
      </p:sp>
      <p:sp>
        <p:nvSpPr>
          <p:cNvPr id="4" name="Title 3">
            <a:extLst>
              <a:ext uri="{FF2B5EF4-FFF2-40B4-BE49-F238E27FC236}">
                <a16:creationId xmlns:a16="http://schemas.microsoft.com/office/drawing/2014/main" id="{F537950A-D490-7D66-E539-CB027E411AF7}"/>
              </a:ext>
            </a:extLst>
          </p:cNvPr>
          <p:cNvSpPr>
            <a:spLocks noGrp="1"/>
          </p:cNvSpPr>
          <p:nvPr>
            <p:ph type="title"/>
          </p:nvPr>
        </p:nvSpPr>
        <p:spPr/>
        <p:txBody>
          <a:bodyPr/>
          <a:lstStyle/>
          <a:p>
            <a:r>
              <a:rPr lang="en-CA" dirty="0"/>
              <a:t>Agenda</a:t>
            </a:r>
          </a:p>
        </p:txBody>
      </p:sp>
    </p:spTree>
    <p:extLst>
      <p:ext uri="{BB962C8B-B14F-4D97-AF65-F5344CB8AC3E}">
        <p14:creationId xmlns:p14="http://schemas.microsoft.com/office/powerpoint/2010/main" val="2420736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0DB60B-925E-4101-D07D-507F7A9B4025}"/>
            </a:ext>
          </a:extLst>
        </p:cNvPr>
        <p:cNvGrpSpPr/>
        <p:nvPr/>
      </p:nvGrpSpPr>
      <p:grpSpPr>
        <a:xfrm>
          <a:off x="0" y="0"/>
          <a:ext cx="0" cy="0"/>
          <a:chOff x="0" y="0"/>
          <a:chExt cx="0" cy="0"/>
        </a:xfrm>
      </p:grpSpPr>
      <p:sp>
        <p:nvSpPr>
          <p:cNvPr id="10" name="Text Placeholder 9">
            <a:extLst>
              <a:ext uri="{FF2B5EF4-FFF2-40B4-BE49-F238E27FC236}">
                <a16:creationId xmlns:a16="http://schemas.microsoft.com/office/drawing/2014/main" id="{AC6EA118-CDF1-7007-3BF3-EE9F1B11A08B}"/>
              </a:ext>
            </a:extLst>
          </p:cNvPr>
          <p:cNvSpPr>
            <a:spLocks noGrp="1"/>
          </p:cNvSpPr>
          <p:nvPr>
            <p:ph type="body" sz="quarter" idx="14"/>
          </p:nvPr>
        </p:nvSpPr>
        <p:spPr>
          <a:xfrm>
            <a:off x="3808325" y="1452134"/>
            <a:ext cx="8169310" cy="4980416"/>
          </a:xfrm>
        </p:spPr>
        <p:txBody>
          <a:bodyPr/>
          <a:lstStyle/>
          <a:p>
            <a:pPr marL="0" indent="0">
              <a:buNone/>
            </a:pPr>
            <a:r>
              <a:rPr lang="en-US" dirty="0"/>
              <a:t>Reporting Deadline:</a:t>
            </a:r>
          </a:p>
          <a:p>
            <a:pPr marL="0" indent="0">
              <a:buNone/>
            </a:pPr>
            <a:endParaRPr lang="en-US" i="1" dirty="0"/>
          </a:p>
          <a:p>
            <a:pPr marL="0" indent="0">
              <a:buNone/>
            </a:pPr>
            <a:endParaRPr lang="en-US" i="1" dirty="0"/>
          </a:p>
          <a:p>
            <a:pPr marL="0" indent="0">
              <a:buNone/>
            </a:pPr>
            <a:endParaRPr lang="en-US" i="1" dirty="0"/>
          </a:p>
          <a:p>
            <a:pPr marL="0" indent="0">
              <a:buNone/>
            </a:pPr>
            <a:endParaRPr lang="en-US" i="1" dirty="0"/>
          </a:p>
          <a:p>
            <a:pPr marL="0" indent="0">
              <a:buNone/>
            </a:pPr>
            <a:r>
              <a:rPr lang="en-US" i="1" dirty="0"/>
              <a:t>For Calendar Year 2025</a:t>
            </a:r>
            <a:endParaRPr lang="en-CA" i="1" dirty="0"/>
          </a:p>
        </p:txBody>
      </p:sp>
      <p:sp>
        <p:nvSpPr>
          <p:cNvPr id="9" name="Title 8">
            <a:extLst>
              <a:ext uri="{FF2B5EF4-FFF2-40B4-BE49-F238E27FC236}">
                <a16:creationId xmlns:a16="http://schemas.microsoft.com/office/drawing/2014/main" id="{065E093E-9EB0-426A-818E-7A04302574B0}"/>
              </a:ext>
            </a:extLst>
          </p:cNvPr>
          <p:cNvSpPr>
            <a:spLocks noGrp="1"/>
          </p:cNvSpPr>
          <p:nvPr>
            <p:ph type="title"/>
          </p:nvPr>
        </p:nvSpPr>
        <p:spPr/>
        <p:txBody>
          <a:bodyPr/>
          <a:lstStyle/>
          <a:p>
            <a:r>
              <a:rPr lang="en-CA" dirty="0"/>
              <a:t>When is Reporting Required?</a:t>
            </a:r>
          </a:p>
        </p:txBody>
      </p:sp>
      <p:sp>
        <p:nvSpPr>
          <p:cNvPr id="2" name="Rounded Rectangle 1">
            <a:extLst>
              <a:ext uri="{FF2B5EF4-FFF2-40B4-BE49-F238E27FC236}">
                <a16:creationId xmlns:a16="http://schemas.microsoft.com/office/drawing/2014/main" id="{C07BB2C9-2F4A-8D7E-9BAD-DC06892B3E65}"/>
              </a:ext>
            </a:extLst>
          </p:cNvPr>
          <p:cNvSpPr/>
          <p:nvPr/>
        </p:nvSpPr>
        <p:spPr>
          <a:xfrm>
            <a:off x="7877908" y="1627833"/>
            <a:ext cx="2512088" cy="156754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March 31, 2026</a:t>
            </a:r>
          </a:p>
        </p:txBody>
      </p:sp>
    </p:spTree>
    <p:extLst>
      <p:ext uri="{BB962C8B-B14F-4D97-AF65-F5344CB8AC3E}">
        <p14:creationId xmlns:p14="http://schemas.microsoft.com/office/powerpoint/2010/main" val="475822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634790-E170-EAAE-1B8A-EAA40F85147E}"/>
            </a:ext>
          </a:extLst>
        </p:cNvPr>
        <p:cNvGrpSpPr/>
        <p:nvPr/>
      </p:nvGrpSpPr>
      <p:grpSpPr>
        <a:xfrm>
          <a:off x="0" y="0"/>
          <a:ext cx="0" cy="0"/>
          <a:chOff x="0" y="0"/>
          <a:chExt cx="0" cy="0"/>
        </a:xfrm>
      </p:grpSpPr>
      <p:sp>
        <p:nvSpPr>
          <p:cNvPr id="10" name="Text Placeholder 9">
            <a:extLst>
              <a:ext uri="{FF2B5EF4-FFF2-40B4-BE49-F238E27FC236}">
                <a16:creationId xmlns:a16="http://schemas.microsoft.com/office/drawing/2014/main" id="{29D71D40-17C2-EB88-F621-3A99DE4C5DCA}"/>
              </a:ext>
            </a:extLst>
          </p:cNvPr>
          <p:cNvSpPr>
            <a:spLocks noGrp="1"/>
          </p:cNvSpPr>
          <p:nvPr>
            <p:ph type="body" sz="quarter" idx="14"/>
          </p:nvPr>
        </p:nvSpPr>
        <p:spPr>
          <a:xfrm>
            <a:off x="3808325" y="1452134"/>
            <a:ext cx="8169310" cy="4980416"/>
          </a:xfrm>
        </p:spPr>
        <p:txBody>
          <a:bodyPr/>
          <a:lstStyle/>
          <a:p>
            <a:pPr algn="l">
              <a:buNone/>
            </a:pPr>
            <a:r>
              <a:rPr lang="en-US" b="1" i="0" u="none" strike="noStrike" dirty="0">
                <a:solidFill>
                  <a:srgbClr val="000000"/>
                </a:solidFill>
                <a:effectLst/>
              </a:rPr>
              <a:t>Aggregated and De-identified Data:</a:t>
            </a:r>
          </a:p>
          <a:p>
            <a:pPr algn="l">
              <a:buNone/>
            </a:pPr>
            <a:r>
              <a:rPr lang="en-US" b="1" i="0" u="none" strike="noStrike" dirty="0">
                <a:solidFill>
                  <a:srgbClr val="000000"/>
                </a:solidFill>
                <a:effectLst/>
              </a:rPr>
              <a:t>1. Total Number of Unique Patients who transferred data</a:t>
            </a:r>
          </a:p>
          <a:p>
            <a:pPr lvl="1"/>
            <a:r>
              <a:rPr lang="en-US" b="0" i="0" u="none" strike="noStrike" dirty="0">
                <a:solidFill>
                  <a:srgbClr val="000000"/>
                </a:solidFill>
                <a:effectLst/>
              </a:rPr>
              <a:t>Number of </a:t>
            </a:r>
            <a:r>
              <a:rPr lang="en-US" b="1" i="0" u="none" strike="noStrike" dirty="0">
                <a:solidFill>
                  <a:srgbClr val="000000"/>
                </a:solidFill>
                <a:effectLst/>
              </a:rPr>
              <a:t>unique patients</a:t>
            </a:r>
            <a:r>
              <a:rPr lang="en-US" b="0" i="0" u="none" strike="noStrike" dirty="0">
                <a:solidFill>
                  <a:srgbClr val="000000"/>
                </a:solidFill>
                <a:effectLst/>
              </a:rPr>
              <a:t> who accessed their data through the API.</a:t>
            </a:r>
          </a:p>
          <a:p>
            <a:pPr algn="l">
              <a:buNone/>
            </a:pPr>
            <a:r>
              <a:rPr lang="en-US" b="1" i="0" u="none" strike="noStrike" dirty="0">
                <a:solidFill>
                  <a:srgbClr val="000000"/>
                </a:solidFill>
                <a:effectLst/>
              </a:rPr>
              <a:t>2.  Total Number of Unique Patients who transferred data more than once</a:t>
            </a:r>
          </a:p>
          <a:p>
            <a:pPr lvl="1"/>
            <a:r>
              <a:rPr lang="en-US" b="0" i="0" u="none" strike="noStrike" dirty="0">
                <a:solidFill>
                  <a:srgbClr val="000000"/>
                </a:solidFill>
                <a:effectLst/>
              </a:rPr>
              <a:t>Number of </a:t>
            </a:r>
            <a:r>
              <a:rPr lang="en-US" b="1" i="0" u="none" strike="noStrike" dirty="0">
                <a:solidFill>
                  <a:srgbClr val="000000"/>
                </a:solidFill>
                <a:effectLst/>
              </a:rPr>
              <a:t>unique patients</a:t>
            </a:r>
            <a:r>
              <a:rPr lang="en-US" b="0" i="0" u="none" strike="noStrike" dirty="0">
                <a:solidFill>
                  <a:srgbClr val="000000"/>
                </a:solidFill>
                <a:effectLst/>
              </a:rPr>
              <a:t> who accessed their data more than </a:t>
            </a:r>
            <a:r>
              <a:rPr lang="en-US" dirty="0">
                <a:solidFill>
                  <a:srgbClr val="000000"/>
                </a:solidFill>
              </a:rPr>
              <a:t>o</a:t>
            </a:r>
            <a:r>
              <a:rPr lang="en-US" b="0" i="0" u="none" strike="noStrike" dirty="0">
                <a:solidFill>
                  <a:srgbClr val="000000"/>
                </a:solidFill>
                <a:effectLst/>
              </a:rPr>
              <a:t>nce through the API.</a:t>
            </a:r>
          </a:p>
          <a:p>
            <a:pPr algn="l">
              <a:buNone/>
            </a:pPr>
            <a:endParaRPr lang="en-CA" dirty="0"/>
          </a:p>
        </p:txBody>
      </p:sp>
      <p:sp>
        <p:nvSpPr>
          <p:cNvPr id="9" name="Title 8">
            <a:extLst>
              <a:ext uri="{FF2B5EF4-FFF2-40B4-BE49-F238E27FC236}">
                <a16:creationId xmlns:a16="http://schemas.microsoft.com/office/drawing/2014/main" id="{900F8856-214A-B167-E18C-CFD6B1309DE9}"/>
              </a:ext>
            </a:extLst>
          </p:cNvPr>
          <p:cNvSpPr>
            <a:spLocks noGrp="1"/>
          </p:cNvSpPr>
          <p:nvPr>
            <p:ph type="title"/>
          </p:nvPr>
        </p:nvSpPr>
        <p:spPr/>
        <p:txBody>
          <a:bodyPr/>
          <a:lstStyle/>
          <a:p>
            <a:r>
              <a:rPr lang="en-CA" dirty="0"/>
              <a:t>What Needs to be Reported?</a:t>
            </a:r>
          </a:p>
        </p:txBody>
      </p:sp>
    </p:spTree>
    <p:extLst>
      <p:ext uri="{BB962C8B-B14F-4D97-AF65-F5344CB8AC3E}">
        <p14:creationId xmlns:p14="http://schemas.microsoft.com/office/powerpoint/2010/main" val="40121368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3D311237-ACE6-4616-BCC0-F6B86B5CA7B5}"/>
              </a:ext>
            </a:extLst>
          </p:cNvPr>
          <p:cNvSpPr>
            <a:spLocks noGrp="1"/>
          </p:cNvSpPr>
          <p:nvPr>
            <p:ph type="body" sz="quarter" idx="14"/>
          </p:nvPr>
        </p:nvSpPr>
        <p:spPr>
          <a:xfrm>
            <a:off x="3974740" y="1452134"/>
            <a:ext cx="7849086" cy="3674502"/>
          </a:xfrm>
        </p:spPr>
        <p:txBody>
          <a:bodyPr/>
          <a:lstStyle/>
          <a:p>
            <a:pPr indent="6350">
              <a:buNone/>
            </a:pPr>
            <a:r>
              <a:rPr lang="en-US" sz="2000" i="1" dirty="0">
                <a:solidFill>
                  <a:srgbClr val="000000"/>
                </a:solidFill>
                <a:effectLst/>
                <a:latin typeface="Helvetica" pitchFamily="2" charset="0"/>
              </a:rPr>
              <a:t>Specifically, by March 31, MA organizations at the contract level, state Medicaid and CHIP FFS programs, Medicaid managed care plans and CHIP managed care entities at the state level, and QHP issuers on the FFEs at the issuer level must report the following metrics: (1) the total number of unique patients whose data are transferred via the Patient Access API to a health app designated by the patient; and (2) the total number of unique patients whose data are transferred more than once via the Patient Access API to a health app designated by the patient. Impacted payers must report the previous calendar year’s metrics to CMS by March 31 following any year that they offered that type of plan.</a:t>
            </a:r>
          </a:p>
          <a:p>
            <a:pPr marL="0" indent="0">
              <a:buNone/>
            </a:pPr>
            <a:endParaRPr lang="en-US" dirty="0"/>
          </a:p>
        </p:txBody>
      </p:sp>
      <p:sp>
        <p:nvSpPr>
          <p:cNvPr id="6" name="Title 5">
            <a:extLst>
              <a:ext uri="{FF2B5EF4-FFF2-40B4-BE49-F238E27FC236}">
                <a16:creationId xmlns:a16="http://schemas.microsoft.com/office/drawing/2014/main" id="{67B87F3D-6735-6247-A92F-619AF3D3E568}"/>
              </a:ext>
            </a:extLst>
          </p:cNvPr>
          <p:cNvSpPr>
            <a:spLocks noGrp="1"/>
          </p:cNvSpPr>
          <p:nvPr>
            <p:ph type="title"/>
          </p:nvPr>
        </p:nvSpPr>
        <p:spPr/>
        <p:txBody>
          <a:bodyPr/>
          <a:lstStyle/>
          <a:p>
            <a:r>
              <a:rPr lang="en-US" dirty="0"/>
              <a:t>The text from the rule</a:t>
            </a:r>
          </a:p>
        </p:txBody>
      </p:sp>
      <p:sp>
        <p:nvSpPr>
          <p:cNvPr id="2" name="Slide Number Placeholder 1">
            <a:extLst>
              <a:ext uri="{FF2B5EF4-FFF2-40B4-BE49-F238E27FC236}">
                <a16:creationId xmlns:a16="http://schemas.microsoft.com/office/drawing/2014/main" id="{0F5CED40-4AA4-2DE0-CADF-2180469A64CE}"/>
              </a:ext>
            </a:extLst>
          </p:cNvPr>
          <p:cNvSpPr>
            <a:spLocks noGrp="1"/>
          </p:cNvSpPr>
          <p:nvPr>
            <p:ph type="sldNum" sz="quarter" idx="7"/>
          </p:nvPr>
        </p:nvSpPr>
        <p:spPr/>
        <p:txBody>
          <a:bodyPr/>
          <a:lstStyle/>
          <a:p>
            <a:fld id="{B4887C3B-057F-4D1D-8672-DA58E661878F}" type="slidenum">
              <a:rPr lang="en-US" smtClean="0"/>
              <a:pPr/>
              <a:t>22</a:t>
            </a:fld>
            <a:endParaRPr lang="en-US"/>
          </a:p>
        </p:txBody>
      </p:sp>
      <p:sp>
        <p:nvSpPr>
          <p:cNvPr id="9" name="TextBox 8">
            <a:extLst>
              <a:ext uri="{FF2B5EF4-FFF2-40B4-BE49-F238E27FC236}">
                <a16:creationId xmlns:a16="http://schemas.microsoft.com/office/drawing/2014/main" id="{BB59260D-B9AD-08AA-1612-0C391BA91A40}"/>
              </a:ext>
            </a:extLst>
          </p:cNvPr>
          <p:cNvSpPr txBox="1"/>
          <p:nvPr/>
        </p:nvSpPr>
        <p:spPr>
          <a:xfrm>
            <a:off x="4264701" y="5346502"/>
            <a:ext cx="6100996" cy="307777"/>
          </a:xfrm>
          <a:prstGeom prst="rect">
            <a:avLst/>
          </a:prstGeom>
          <a:noFill/>
        </p:spPr>
        <p:txBody>
          <a:bodyPr wrap="square">
            <a:spAutoFit/>
          </a:bodyPr>
          <a:lstStyle/>
          <a:p>
            <a:r>
              <a:rPr lang="en-US" dirty="0">
                <a:hlinkClick r:id="rId2"/>
              </a:rPr>
              <a:t>https://www.govinfo.gov/content/pkg/FR-2024-02-08/pdf/2024-00895.pdf</a:t>
            </a:r>
            <a:endParaRPr lang="en-US" dirty="0"/>
          </a:p>
        </p:txBody>
      </p:sp>
    </p:spTree>
    <p:extLst>
      <p:ext uri="{BB962C8B-B14F-4D97-AF65-F5344CB8AC3E}">
        <p14:creationId xmlns:p14="http://schemas.microsoft.com/office/powerpoint/2010/main" val="1176753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9498D6-8AB2-141A-90E3-2680F3D28595}"/>
              </a:ext>
            </a:extLst>
          </p:cNvPr>
          <p:cNvSpPr>
            <a:spLocks noGrp="1"/>
          </p:cNvSpPr>
          <p:nvPr>
            <p:ph type="body" sz="quarter" idx="14"/>
          </p:nvPr>
        </p:nvSpPr>
        <p:spPr/>
        <p:txBody>
          <a:bodyPr/>
          <a:lstStyle/>
          <a:p>
            <a:r>
              <a:rPr lang="en-US" dirty="0"/>
              <a:t>CMS will publish information on how the data will be submitted.</a:t>
            </a:r>
          </a:p>
          <a:p>
            <a:endParaRPr lang="en-US" dirty="0"/>
          </a:p>
          <a:p>
            <a:r>
              <a:rPr lang="en-US" dirty="0"/>
              <a:t>Expect an announcement later in 2025</a:t>
            </a:r>
          </a:p>
          <a:p>
            <a:endParaRPr lang="en-US" dirty="0"/>
          </a:p>
          <a:p>
            <a:r>
              <a:rPr lang="en-US" dirty="0"/>
              <a:t>Start collecting data NOW.</a:t>
            </a:r>
          </a:p>
        </p:txBody>
      </p:sp>
      <p:sp>
        <p:nvSpPr>
          <p:cNvPr id="3" name="Title 2">
            <a:extLst>
              <a:ext uri="{FF2B5EF4-FFF2-40B4-BE49-F238E27FC236}">
                <a16:creationId xmlns:a16="http://schemas.microsoft.com/office/drawing/2014/main" id="{B33ACCD8-2B87-A8FC-528C-8655C8DF3E44}"/>
              </a:ext>
            </a:extLst>
          </p:cNvPr>
          <p:cNvSpPr>
            <a:spLocks noGrp="1"/>
          </p:cNvSpPr>
          <p:nvPr>
            <p:ph type="title"/>
          </p:nvPr>
        </p:nvSpPr>
        <p:spPr/>
        <p:txBody>
          <a:bodyPr/>
          <a:lstStyle/>
          <a:p>
            <a:r>
              <a:rPr lang="en-US" dirty="0"/>
              <a:t>How will data be reported?</a:t>
            </a:r>
          </a:p>
        </p:txBody>
      </p:sp>
      <p:sp>
        <p:nvSpPr>
          <p:cNvPr id="4" name="Slide Number Placeholder 3">
            <a:extLst>
              <a:ext uri="{FF2B5EF4-FFF2-40B4-BE49-F238E27FC236}">
                <a16:creationId xmlns:a16="http://schemas.microsoft.com/office/drawing/2014/main" id="{186F2763-9800-2A57-3D76-A711D67DBE95}"/>
              </a:ext>
            </a:extLst>
          </p:cNvPr>
          <p:cNvSpPr>
            <a:spLocks noGrp="1"/>
          </p:cNvSpPr>
          <p:nvPr>
            <p:ph type="sldNum" sz="quarter" idx="7"/>
          </p:nvPr>
        </p:nvSpPr>
        <p:spPr/>
        <p:txBody>
          <a:bodyPr/>
          <a:lstStyle/>
          <a:p>
            <a:fld id="{B6F15528-21DE-4FAA-801E-634DDDAF4B2B}" type="slidenum">
              <a:rPr lang="en-US" smtClean="0"/>
              <a:t>23</a:t>
            </a:fld>
            <a:endParaRPr lang="en-US"/>
          </a:p>
        </p:txBody>
      </p:sp>
    </p:spTree>
    <p:extLst>
      <p:ext uri="{BB962C8B-B14F-4D97-AF65-F5344CB8AC3E}">
        <p14:creationId xmlns:p14="http://schemas.microsoft.com/office/powerpoint/2010/main" val="16010571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BD4675E-3C29-35D4-8C05-493661BB0C8C}"/>
              </a:ext>
            </a:extLst>
          </p:cNvPr>
          <p:cNvSpPr>
            <a:spLocks noGrp="1"/>
          </p:cNvSpPr>
          <p:nvPr>
            <p:ph type="body" sz="quarter" idx="14"/>
          </p:nvPr>
        </p:nvSpPr>
        <p:spPr/>
        <p:txBody>
          <a:bodyPr/>
          <a:lstStyle/>
          <a:p>
            <a:r>
              <a:rPr lang="en-CA" dirty="0"/>
              <a:t>Metrics will be used by CMS and State regulatory authorities to monitor the progress in adopting and using PA and Patient Access APIs effectively</a:t>
            </a:r>
          </a:p>
          <a:p>
            <a:r>
              <a:rPr lang="en-CA" dirty="0"/>
              <a:t>The CRD, DTR, and PAS IG define a set of metrics that were developed based on CMS and State reporting requirements as well as the ability to monitor the success of implementations between trading partners</a:t>
            </a:r>
          </a:p>
          <a:p>
            <a:r>
              <a:rPr lang="en-CA" dirty="0"/>
              <a:t>By supporting these metrics early in the implementation process, payers and providers can identify issues that limit adoption and move to address standards and operational issues.</a:t>
            </a:r>
          </a:p>
        </p:txBody>
      </p:sp>
      <p:sp>
        <p:nvSpPr>
          <p:cNvPr id="3" name="Title 2">
            <a:extLst>
              <a:ext uri="{FF2B5EF4-FFF2-40B4-BE49-F238E27FC236}">
                <a16:creationId xmlns:a16="http://schemas.microsoft.com/office/drawing/2014/main" id="{A3AF673B-95DF-DD96-08F2-274CCF360997}"/>
              </a:ext>
            </a:extLst>
          </p:cNvPr>
          <p:cNvSpPr>
            <a:spLocks noGrp="1"/>
          </p:cNvSpPr>
          <p:nvPr>
            <p:ph type="title"/>
          </p:nvPr>
        </p:nvSpPr>
        <p:spPr/>
        <p:txBody>
          <a:bodyPr/>
          <a:lstStyle/>
          <a:p>
            <a:r>
              <a:rPr lang="en-CA" dirty="0"/>
              <a:t>Key Messages</a:t>
            </a:r>
          </a:p>
        </p:txBody>
      </p:sp>
      <p:sp>
        <p:nvSpPr>
          <p:cNvPr id="4" name="Slide Number Placeholder 3">
            <a:extLst>
              <a:ext uri="{FF2B5EF4-FFF2-40B4-BE49-F238E27FC236}">
                <a16:creationId xmlns:a16="http://schemas.microsoft.com/office/drawing/2014/main" id="{DD34881A-56ED-9C36-3AFD-F9A07AAD039D}"/>
              </a:ext>
            </a:extLst>
          </p:cNvPr>
          <p:cNvSpPr>
            <a:spLocks noGrp="1"/>
          </p:cNvSpPr>
          <p:nvPr>
            <p:ph type="sldNum" sz="quarter" idx="7"/>
          </p:nvPr>
        </p:nvSpPr>
        <p:spPr/>
        <p:txBody>
          <a:bodyPr/>
          <a:lstStyle/>
          <a:p>
            <a:fld id="{B6F15528-21DE-4FAA-801E-634DDDAF4B2B}" type="slidenum">
              <a:rPr lang="en-CA" smtClean="0"/>
              <a:t>24</a:t>
            </a:fld>
            <a:endParaRPr lang="en-CA"/>
          </a:p>
        </p:txBody>
      </p:sp>
    </p:spTree>
    <p:extLst>
      <p:ext uri="{BB962C8B-B14F-4D97-AF65-F5344CB8AC3E}">
        <p14:creationId xmlns:p14="http://schemas.microsoft.com/office/powerpoint/2010/main" val="27500895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BEDAB83-F1C3-5F0D-9839-1E57425FE0A8}"/>
              </a:ext>
            </a:extLst>
          </p:cNvPr>
          <p:cNvSpPr>
            <a:spLocks noGrp="1"/>
          </p:cNvSpPr>
          <p:nvPr>
            <p:ph type="title"/>
          </p:nvPr>
        </p:nvSpPr>
        <p:spPr>
          <a:xfrm>
            <a:off x="6456270" y="2742826"/>
            <a:ext cx="3265245" cy="686173"/>
          </a:xfrm>
        </p:spPr>
        <p:txBody>
          <a:bodyPr/>
          <a:lstStyle/>
          <a:p>
            <a:r>
              <a:rPr lang="en-CA" sz="4000" b="0" dirty="0">
                <a:solidFill>
                  <a:srgbClr val="FF0000"/>
                </a:solidFill>
              </a:rPr>
              <a:t>Questions?</a:t>
            </a:r>
          </a:p>
        </p:txBody>
      </p:sp>
      <p:sp>
        <p:nvSpPr>
          <p:cNvPr id="4" name="Slide Number Placeholder 3">
            <a:extLst>
              <a:ext uri="{FF2B5EF4-FFF2-40B4-BE49-F238E27FC236}">
                <a16:creationId xmlns:a16="http://schemas.microsoft.com/office/drawing/2014/main" id="{5C7452E1-E22C-0359-70B8-2038F0EF4A8A}"/>
              </a:ext>
            </a:extLst>
          </p:cNvPr>
          <p:cNvSpPr>
            <a:spLocks noGrp="1"/>
          </p:cNvSpPr>
          <p:nvPr>
            <p:ph type="sldNum" sz="quarter" idx="4294967295"/>
          </p:nvPr>
        </p:nvSpPr>
        <p:spPr>
          <a:xfrm>
            <a:off x="11610975" y="6489700"/>
            <a:ext cx="581025" cy="365125"/>
          </a:xfrm>
        </p:spPr>
        <p:txBody>
          <a:bodyPr/>
          <a:lstStyle/>
          <a:p>
            <a:fld id="{B6F15528-21DE-4FAA-801E-634DDDAF4B2B}" type="slidenum">
              <a:rPr lang="en-CA" smtClean="0"/>
              <a:t>25</a:t>
            </a:fld>
            <a:endParaRPr lang="en-CA"/>
          </a:p>
        </p:txBody>
      </p:sp>
      <p:sp>
        <p:nvSpPr>
          <p:cNvPr id="3" name="TextBox 2">
            <a:extLst>
              <a:ext uri="{FF2B5EF4-FFF2-40B4-BE49-F238E27FC236}">
                <a16:creationId xmlns:a16="http://schemas.microsoft.com/office/drawing/2014/main" id="{875EF4EE-771C-D6B5-DB7C-09755EDD6438}"/>
              </a:ext>
            </a:extLst>
          </p:cNvPr>
          <p:cNvSpPr txBox="1"/>
          <p:nvPr/>
        </p:nvSpPr>
        <p:spPr>
          <a:xfrm>
            <a:off x="1754257" y="3429000"/>
            <a:ext cx="3185491" cy="523220"/>
          </a:xfrm>
          <a:prstGeom prst="rect">
            <a:avLst/>
          </a:prstGeom>
          <a:noFill/>
        </p:spPr>
        <p:txBody>
          <a:bodyPr wrap="square">
            <a:spAutoFit/>
          </a:bodyPr>
          <a:lstStyle/>
          <a:p>
            <a:pPr marL="0" indent="0">
              <a:buNone/>
            </a:pPr>
            <a:r>
              <a:rPr lang="en-US" dirty="0"/>
              <a:t>Mark Scrimshire</a:t>
            </a:r>
          </a:p>
          <a:p>
            <a:pPr marL="0" indent="0">
              <a:buNone/>
            </a:pPr>
            <a:r>
              <a:rPr lang="en-US" dirty="0">
                <a:hlinkClick r:id="rId2"/>
              </a:rPr>
              <a:t>Mark.Scrimshire@OnyxHealth.io</a:t>
            </a:r>
            <a:endParaRPr lang="en-US" dirty="0"/>
          </a:p>
        </p:txBody>
      </p:sp>
      <p:sp>
        <p:nvSpPr>
          <p:cNvPr id="6" name="TextBox 5">
            <a:extLst>
              <a:ext uri="{FF2B5EF4-FFF2-40B4-BE49-F238E27FC236}">
                <a16:creationId xmlns:a16="http://schemas.microsoft.com/office/drawing/2014/main" id="{C74FCB21-399C-F108-309A-85624C67AD2B}"/>
              </a:ext>
            </a:extLst>
          </p:cNvPr>
          <p:cNvSpPr txBox="1"/>
          <p:nvPr/>
        </p:nvSpPr>
        <p:spPr>
          <a:xfrm>
            <a:off x="1754257" y="2646645"/>
            <a:ext cx="3185491" cy="523220"/>
          </a:xfrm>
          <a:prstGeom prst="rect">
            <a:avLst/>
          </a:prstGeom>
          <a:noFill/>
        </p:spPr>
        <p:txBody>
          <a:bodyPr wrap="square">
            <a:spAutoFit/>
          </a:bodyPr>
          <a:lstStyle/>
          <a:p>
            <a:pPr marL="0" indent="0">
              <a:buNone/>
            </a:pPr>
            <a:r>
              <a:rPr lang="en-US" dirty="0"/>
              <a:t>Robert Dieterle</a:t>
            </a:r>
          </a:p>
          <a:p>
            <a:pPr marL="0" indent="0">
              <a:buNone/>
            </a:pPr>
            <a:r>
              <a:rPr lang="en-US" dirty="0">
                <a:hlinkClick r:id="rId3"/>
              </a:rPr>
              <a:t>RCDieterle@enablecare.us</a:t>
            </a:r>
            <a:r>
              <a:rPr lang="en-US" dirty="0"/>
              <a:t> </a:t>
            </a:r>
          </a:p>
        </p:txBody>
      </p:sp>
    </p:spTree>
    <p:extLst>
      <p:ext uri="{BB962C8B-B14F-4D97-AF65-F5344CB8AC3E}">
        <p14:creationId xmlns:p14="http://schemas.microsoft.com/office/powerpoint/2010/main" val="3654971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D6BA10-BCE0-E519-FBD9-A8FC3407B944}"/>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BFA702CD-992A-2993-B077-8D8F74CFAB51}"/>
              </a:ext>
            </a:extLst>
          </p:cNvPr>
          <p:cNvSpPr>
            <a:spLocks noGrp="1"/>
          </p:cNvSpPr>
          <p:nvPr>
            <p:ph type="body" sz="quarter" idx="14"/>
          </p:nvPr>
        </p:nvSpPr>
        <p:spPr>
          <a:xfrm>
            <a:off x="3951214" y="1357161"/>
            <a:ext cx="7849086" cy="4720357"/>
          </a:xfrm>
        </p:spPr>
        <p:txBody>
          <a:bodyPr/>
          <a:lstStyle/>
          <a:p>
            <a:pPr>
              <a:buNone/>
            </a:pPr>
            <a:r>
              <a:rPr lang="en-US" sz="1600" b="1" dirty="0"/>
              <a:t>Effective January 1, 2026</a:t>
            </a:r>
            <a:r>
              <a:rPr lang="en-US" sz="1600" dirty="0"/>
              <a:t>, impacted payers are required to publicly report specific prior authorization metrics annually on their websites. The initial set of metrics must be reported by </a:t>
            </a:r>
            <a:r>
              <a:rPr lang="en-US" sz="1600" b="1" dirty="0"/>
              <a:t>March 31, 2026</a:t>
            </a:r>
            <a:r>
              <a:rPr lang="en-US" sz="1600" dirty="0"/>
              <a:t>. These metrics include:​</a:t>
            </a:r>
          </a:p>
          <a:p>
            <a:pPr>
              <a:buNone/>
            </a:pPr>
            <a:r>
              <a:rPr lang="en-US" sz="1600" dirty="0"/>
              <a:t>A list of all items and services requiring prior authorization. </a:t>
            </a:r>
          </a:p>
          <a:p>
            <a:pPr>
              <a:buFont typeface="Arial" panose="020B0604020202020204" pitchFamily="34" charset="0"/>
              <a:buChar char="•"/>
            </a:pPr>
            <a:r>
              <a:rPr lang="en-US" sz="1600" dirty="0"/>
              <a:t>The percentage of prior authorization requests that were approved, denied, and approved after appeal. </a:t>
            </a:r>
          </a:p>
          <a:p>
            <a:pPr>
              <a:buFont typeface="Arial" panose="020B0604020202020204" pitchFamily="34" charset="0"/>
              <a:buChar char="•"/>
            </a:pPr>
            <a:r>
              <a:rPr lang="en-US" sz="1600" dirty="0"/>
              <a:t>The percentage of prior authorization requests for which the review timeframe was extended and subsequently approved.​</a:t>
            </a:r>
          </a:p>
          <a:p>
            <a:pPr>
              <a:buFont typeface="Arial" panose="020B0604020202020204" pitchFamily="34" charset="0"/>
              <a:buChar char="•"/>
            </a:pPr>
            <a:r>
              <a:rPr lang="en-US" sz="1600" dirty="0"/>
              <a:t>The average and median time between submission and decision for both standard and expedited prior authorization requests.​</a:t>
            </a:r>
          </a:p>
        </p:txBody>
      </p:sp>
      <p:sp>
        <p:nvSpPr>
          <p:cNvPr id="4" name="Title 3">
            <a:extLst>
              <a:ext uri="{FF2B5EF4-FFF2-40B4-BE49-F238E27FC236}">
                <a16:creationId xmlns:a16="http://schemas.microsoft.com/office/drawing/2014/main" id="{3714B706-5709-E655-957D-7A9089E688B1}"/>
              </a:ext>
            </a:extLst>
          </p:cNvPr>
          <p:cNvSpPr>
            <a:spLocks noGrp="1"/>
          </p:cNvSpPr>
          <p:nvPr>
            <p:ph type="title"/>
          </p:nvPr>
        </p:nvSpPr>
        <p:spPr/>
        <p:txBody>
          <a:bodyPr/>
          <a:lstStyle/>
          <a:p>
            <a:r>
              <a:rPr lang="en-CA" dirty="0"/>
              <a:t>CMS-0057-F PA Metrics</a:t>
            </a:r>
          </a:p>
        </p:txBody>
      </p:sp>
    </p:spTree>
    <p:extLst>
      <p:ext uri="{BB962C8B-B14F-4D97-AF65-F5344CB8AC3E}">
        <p14:creationId xmlns:p14="http://schemas.microsoft.com/office/powerpoint/2010/main" val="17624874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36F380-C45D-07D2-743A-6D1BF71F1E57}"/>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616A5532-65F1-C26B-C267-66F96C942298}"/>
              </a:ext>
            </a:extLst>
          </p:cNvPr>
          <p:cNvSpPr>
            <a:spLocks noGrp="1"/>
          </p:cNvSpPr>
          <p:nvPr>
            <p:ph type="body" sz="quarter" idx="14"/>
          </p:nvPr>
        </p:nvSpPr>
        <p:spPr>
          <a:xfrm>
            <a:off x="3951214" y="1125978"/>
            <a:ext cx="7849086" cy="5409575"/>
          </a:xfrm>
        </p:spPr>
        <p:txBody>
          <a:bodyPr/>
          <a:lstStyle/>
          <a:p>
            <a:pPr>
              <a:buNone/>
            </a:pPr>
            <a:r>
              <a:rPr lang="en-US" sz="1600" dirty="0"/>
              <a:t>In addition to federal mandates, Colorado has implemented its own regulations to further enhance prior authorization transparency:​</a:t>
            </a:r>
          </a:p>
          <a:p>
            <a:pPr>
              <a:buFont typeface="Arial" panose="020B0604020202020204" pitchFamily="34" charset="0"/>
              <a:buChar char="•"/>
            </a:pPr>
            <a:r>
              <a:rPr lang="en-US" sz="1600" b="1" dirty="0"/>
              <a:t>Regulation 4-2-101</a:t>
            </a:r>
            <a:r>
              <a:rPr lang="en-US" sz="1600" dirty="0"/>
              <a:t>: Effective March 30, 2025, this regulation requires health insurance carriers to disclose detailed information about prior authorization processes on their public-facing websites. This includes data on prior authorization requests, exemptions, and prescription drug formulary requirements. Carriers must report detailed data on prior authorization requests, including approval rates, denial reasons, and appeal outcomes, using standardized templates by April 1, 2027, and annually thereafter. </a:t>
            </a:r>
          </a:p>
          <a:p>
            <a:pPr>
              <a:buFont typeface="Arial" panose="020B0604020202020204" pitchFamily="34" charset="0"/>
              <a:buChar char="•"/>
            </a:pPr>
            <a:r>
              <a:rPr lang="en-US" sz="1600" b="1" dirty="0"/>
              <a:t>Regulation 4-2-102</a:t>
            </a:r>
            <a:r>
              <a:rPr lang="en-US" sz="1600" dirty="0"/>
              <a:t>: Also effective March 30, 2025, this regulation mandates that carriers offering health benefit plans submit an annual attestation to the Commissioner of Insurance, confirming compliance with prior authorization review and reporting requirements. The attestation must include compliance with provisions for chronic health maintenance drugs and be signed by an authorized officer of the carrier. </a:t>
            </a:r>
          </a:p>
          <a:p>
            <a:pPr>
              <a:buNone/>
            </a:pPr>
            <a:r>
              <a:rPr lang="en-US" sz="1600" dirty="0"/>
              <a:t>These state-specific requirements are designed to complement federal regulations and ensure that health insurance carriers operating in Colorado maintain transparent and efficient prior authorization processes.​</a:t>
            </a:r>
          </a:p>
          <a:p>
            <a:r>
              <a:rPr lang="en-US" sz="1600" dirty="0"/>
              <a:t>For the most current information and guidance, carriers and stakeholders should consult the Colorado Division of Insurance and the Centers for Medicare &amp; Medicaid Services (CMS).</a:t>
            </a:r>
          </a:p>
        </p:txBody>
      </p:sp>
      <p:sp>
        <p:nvSpPr>
          <p:cNvPr id="4" name="Title 3">
            <a:extLst>
              <a:ext uri="{FF2B5EF4-FFF2-40B4-BE49-F238E27FC236}">
                <a16:creationId xmlns:a16="http://schemas.microsoft.com/office/drawing/2014/main" id="{F9C8DC9C-9E79-1B92-AF96-94721E41D9EC}"/>
              </a:ext>
            </a:extLst>
          </p:cNvPr>
          <p:cNvSpPr>
            <a:spLocks noGrp="1"/>
          </p:cNvSpPr>
          <p:nvPr>
            <p:ph type="title"/>
          </p:nvPr>
        </p:nvSpPr>
        <p:spPr/>
        <p:txBody>
          <a:bodyPr/>
          <a:lstStyle/>
          <a:p>
            <a:r>
              <a:rPr lang="en-CA" dirty="0"/>
              <a:t>Colorado State PA Metrics</a:t>
            </a:r>
          </a:p>
        </p:txBody>
      </p:sp>
    </p:spTree>
    <p:extLst>
      <p:ext uri="{BB962C8B-B14F-4D97-AF65-F5344CB8AC3E}">
        <p14:creationId xmlns:p14="http://schemas.microsoft.com/office/powerpoint/2010/main" val="1118154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804F6B-CDEF-61E4-BA93-A239E4005227}"/>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385D3BD2-6401-6C4D-DF58-70A6DD0548ED}"/>
              </a:ext>
            </a:extLst>
          </p:cNvPr>
          <p:cNvSpPr>
            <a:spLocks noGrp="1"/>
          </p:cNvSpPr>
          <p:nvPr>
            <p:ph type="body" sz="quarter" idx="14"/>
          </p:nvPr>
        </p:nvSpPr>
        <p:spPr>
          <a:xfrm>
            <a:off x="3756772" y="1337911"/>
            <a:ext cx="7849086" cy="4918509"/>
          </a:xfrm>
        </p:spPr>
        <p:txBody>
          <a:bodyPr/>
          <a:lstStyle/>
          <a:p>
            <a:pPr>
              <a:buNone/>
            </a:pPr>
            <a:r>
              <a:rPr lang="en-US" sz="1600" dirty="0"/>
              <a:t>Illinois enacted the </a:t>
            </a:r>
            <a:r>
              <a:rPr lang="en-US" sz="1600" b="1" dirty="0"/>
              <a:t>Prior Authorization Reform Act</a:t>
            </a:r>
            <a:r>
              <a:rPr lang="en-US" sz="1600" dirty="0"/>
              <a:t> (Public Act 102-0409), effective January 1, 2022. This law mandates that health insurance issuers:​</a:t>
            </a:r>
          </a:p>
          <a:p>
            <a:pPr>
              <a:buFont typeface="Arial" panose="020B0604020202020204" pitchFamily="34" charset="0"/>
              <a:buChar char="•"/>
            </a:pPr>
            <a:r>
              <a:rPr lang="en-US" sz="1600" b="1" dirty="0"/>
              <a:t>Publicly disclose prior authorization requirements</a:t>
            </a:r>
            <a:r>
              <a:rPr lang="en-US" sz="1600" dirty="0"/>
              <a:t>:​</a:t>
            </a:r>
          </a:p>
          <a:p>
            <a:pPr marL="742950" lvl="1" indent="-285750">
              <a:buFont typeface="Arial" panose="020B0604020202020204" pitchFamily="34" charset="0"/>
              <a:buChar char="•"/>
            </a:pPr>
            <a:r>
              <a:rPr lang="en-US" sz="1600" dirty="0"/>
              <a:t>Maintain a comprehensive list of services requiring prior authorization. </a:t>
            </a:r>
          </a:p>
          <a:p>
            <a:pPr marL="742950" lvl="1" indent="-285750">
              <a:buFont typeface="Arial" panose="020B0604020202020204" pitchFamily="34" charset="0"/>
              <a:buChar char="•"/>
            </a:pPr>
            <a:r>
              <a:rPr lang="en-US" sz="1600" dirty="0"/>
              <a:t>Publish this list on their public website without requiring user credentials for access.​</a:t>
            </a:r>
          </a:p>
          <a:p>
            <a:pPr>
              <a:buFont typeface="Arial" panose="020B0604020202020204" pitchFamily="34" charset="0"/>
              <a:buChar char="•"/>
            </a:pPr>
            <a:r>
              <a:rPr lang="en-US" sz="1600" b="1" dirty="0"/>
              <a:t>Provide detailed information for each service</a:t>
            </a:r>
            <a:r>
              <a:rPr lang="en-US" sz="1600" dirty="0"/>
              <a:t>:​</a:t>
            </a:r>
          </a:p>
          <a:p>
            <a:pPr marL="742950" lvl="1" indent="-285750">
              <a:buFont typeface="Arial" panose="020B0604020202020204" pitchFamily="34" charset="0"/>
              <a:buChar char="•"/>
            </a:pPr>
            <a:r>
              <a:rPr lang="en-US" sz="1600" dirty="0"/>
              <a:t>Effective dates for prior authorization requirements.​</a:t>
            </a:r>
          </a:p>
          <a:p>
            <a:pPr marL="742950" lvl="1" indent="-285750">
              <a:buFont typeface="Arial" panose="020B0604020202020204" pitchFamily="34" charset="0"/>
              <a:buChar char="•"/>
            </a:pPr>
            <a:r>
              <a:rPr lang="en-US" sz="1600" dirty="0"/>
              <a:t>Dates when requirements were added or removed.​</a:t>
            </a:r>
          </a:p>
          <a:p>
            <a:pPr marL="742950" lvl="1" indent="-285750">
              <a:buFont typeface="Arial" panose="020B0604020202020204" pitchFamily="34" charset="0"/>
              <a:buChar char="•"/>
            </a:pPr>
            <a:r>
              <a:rPr lang="en-US" sz="1600" dirty="0"/>
              <a:t>Access to standardized electronic prior authorization request processes, where applicable.​</a:t>
            </a:r>
          </a:p>
          <a:p>
            <a:pPr>
              <a:buFont typeface="Arial" panose="020B0604020202020204" pitchFamily="34" charset="0"/>
              <a:buChar char="•"/>
            </a:pPr>
            <a:r>
              <a:rPr lang="en-US" sz="1600" b="1" dirty="0"/>
              <a:t>Ensure transparency and accessibility</a:t>
            </a:r>
            <a:r>
              <a:rPr lang="en-US" sz="1600" dirty="0"/>
              <a:t>:​</a:t>
            </a:r>
          </a:p>
          <a:p>
            <a:pPr marL="742950" lvl="1" indent="-285750">
              <a:buFont typeface="Arial" panose="020B0604020202020204" pitchFamily="34" charset="0"/>
              <a:buChar char="•"/>
            </a:pPr>
            <a:r>
              <a:rPr lang="en-US" sz="1600" dirty="0"/>
              <a:t>Make current prior authorization requirements and restrictions, including written clinical review criteria, readily accessible and conspicuously posted on their website to enrollees, health care professionals, and health care providers.​</a:t>
            </a:r>
          </a:p>
          <a:p>
            <a:pPr marL="742950" lvl="1" indent="-285750">
              <a:buFont typeface="Arial" panose="020B0604020202020204" pitchFamily="34" charset="0"/>
              <a:buChar char="•"/>
            </a:pPr>
            <a:r>
              <a:rPr lang="en-US" sz="1600" dirty="0"/>
              <a:t>Ensure that these requirements are described in detail, written in easily understandable language, and readily available at the point of care. </a:t>
            </a:r>
          </a:p>
          <a:p>
            <a:pPr marL="0" indent="0">
              <a:buNone/>
            </a:pPr>
            <a:endParaRPr lang="en-US" sz="1600" dirty="0"/>
          </a:p>
        </p:txBody>
      </p:sp>
      <p:sp>
        <p:nvSpPr>
          <p:cNvPr id="4" name="Slide Number Placeholder 3">
            <a:extLst>
              <a:ext uri="{FF2B5EF4-FFF2-40B4-BE49-F238E27FC236}">
                <a16:creationId xmlns:a16="http://schemas.microsoft.com/office/drawing/2014/main" id="{327C1A9B-9E2E-68FE-339A-2C93F9040F6A}"/>
              </a:ext>
            </a:extLst>
          </p:cNvPr>
          <p:cNvSpPr>
            <a:spLocks noGrp="1"/>
          </p:cNvSpPr>
          <p:nvPr>
            <p:ph type="sldNum" sz="quarter" idx="7"/>
          </p:nvPr>
        </p:nvSpPr>
        <p:spPr/>
        <p:txBody>
          <a:bodyPr/>
          <a:lstStyle/>
          <a:p>
            <a:fld id="{B6F15528-21DE-4FAA-801E-634DDDAF4B2B}" type="slidenum">
              <a:rPr lang="en-US" smtClean="0"/>
              <a:t>5</a:t>
            </a:fld>
            <a:endParaRPr lang="en-US"/>
          </a:p>
        </p:txBody>
      </p:sp>
      <p:sp>
        <p:nvSpPr>
          <p:cNvPr id="5" name="Title 3">
            <a:extLst>
              <a:ext uri="{FF2B5EF4-FFF2-40B4-BE49-F238E27FC236}">
                <a16:creationId xmlns:a16="http://schemas.microsoft.com/office/drawing/2014/main" id="{52CCBC74-2166-87E4-6979-1F453424A34D}"/>
              </a:ext>
            </a:extLst>
          </p:cNvPr>
          <p:cNvSpPr txBox="1">
            <a:spLocks/>
          </p:cNvSpPr>
          <p:nvPr/>
        </p:nvSpPr>
        <p:spPr>
          <a:xfrm>
            <a:off x="3951214" y="197346"/>
            <a:ext cx="7654644" cy="775778"/>
          </a:xfrm>
          <a:prstGeom prst="rect">
            <a:avLst/>
          </a:prstGeom>
        </p:spPr>
        <p:txBody>
          <a:bodyPr/>
          <a:lstStyle>
            <a:lvl1pPr algn="r" defTabSz="914400" rtl="0" eaLnBrk="1" latinLnBrk="0" hangingPunct="1">
              <a:lnSpc>
                <a:spcPct val="90000"/>
              </a:lnSpc>
              <a:spcBef>
                <a:spcPct val="0"/>
              </a:spcBef>
              <a:buNone/>
              <a:defRPr sz="4000" kern="1200">
                <a:solidFill>
                  <a:schemeClr val="tx1"/>
                </a:solidFill>
                <a:latin typeface="+mj-lt"/>
                <a:ea typeface="+mj-ea"/>
                <a:cs typeface="+mj-cs"/>
              </a:defRPr>
            </a:lvl1pPr>
          </a:lstStyle>
          <a:p>
            <a:pPr>
              <a:buClrTx/>
              <a:buFontTx/>
            </a:pPr>
            <a:r>
              <a:rPr lang="en-CA" dirty="0"/>
              <a:t>Illinois PA Metrics</a:t>
            </a:r>
          </a:p>
        </p:txBody>
      </p:sp>
    </p:spTree>
    <p:extLst>
      <p:ext uri="{BB962C8B-B14F-4D97-AF65-F5344CB8AC3E}">
        <p14:creationId xmlns:p14="http://schemas.microsoft.com/office/powerpoint/2010/main" val="2165349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DC94CE-6894-B94C-2B24-1CD603CD122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DA4970C-F048-8B4F-0626-E51C025773B4}"/>
              </a:ext>
            </a:extLst>
          </p:cNvPr>
          <p:cNvSpPr>
            <a:spLocks noGrp="1"/>
          </p:cNvSpPr>
          <p:nvPr>
            <p:ph type="body" sz="quarter" idx="14"/>
          </p:nvPr>
        </p:nvSpPr>
        <p:spPr>
          <a:xfrm>
            <a:off x="3756772" y="973124"/>
            <a:ext cx="7849086" cy="5516576"/>
          </a:xfrm>
        </p:spPr>
        <p:txBody>
          <a:bodyPr/>
          <a:lstStyle/>
          <a:p>
            <a:pPr>
              <a:buNone/>
            </a:pPr>
            <a:r>
              <a:rPr lang="en-US" sz="1600" dirty="0"/>
              <a:t>In Louisiana, </a:t>
            </a:r>
            <a:r>
              <a:rPr lang="en-US" sz="1600" b="1" dirty="0"/>
              <a:t>Act 333</a:t>
            </a:r>
            <a:r>
              <a:rPr lang="en-US" sz="1600" dirty="0"/>
              <a:t>, enacted in 2023 and effective January 1, 2024, mandates that health insurance issuers report specific prior authorization (PA) metrics to the Louisiana Department of Insurance (LDI) annually. This legislation aims to enhance transparency and align with federal initiatives to streamline the PA process.​</a:t>
            </a:r>
          </a:p>
          <a:p>
            <a:pPr>
              <a:buNone/>
            </a:pPr>
            <a:r>
              <a:rPr lang="en-US" sz="1600" b="1" dirty="0"/>
              <a:t>Key Reporting Requirements Under Act 333</a:t>
            </a:r>
          </a:p>
          <a:p>
            <a:pPr>
              <a:buNone/>
            </a:pPr>
            <a:r>
              <a:rPr lang="en-US" sz="1600" dirty="0"/>
              <a:t>Health plans are required to annually report the following metrics:</a:t>
            </a:r>
          </a:p>
          <a:p>
            <a:pPr>
              <a:buFont typeface="Arial" panose="020B0604020202020204" pitchFamily="34" charset="0"/>
              <a:buChar char="•"/>
            </a:pPr>
            <a:r>
              <a:rPr lang="en-US" sz="1600" dirty="0"/>
              <a:t>A comprehensive list of all items and services that require prior authorization.​</a:t>
            </a:r>
          </a:p>
          <a:p>
            <a:pPr>
              <a:buFont typeface="Arial" panose="020B0604020202020204" pitchFamily="34" charset="0"/>
              <a:buChar char="•"/>
            </a:pPr>
            <a:r>
              <a:rPr lang="en-US" sz="1600" dirty="0"/>
              <a:t>Percentages of expedited and standard PA requests that were:</a:t>
            </a:r>
          </a:p>
          <a:p>
            <a:pPr marL="742950" lvl="1" indent="-285750">
              <a:buFont typeface="Arial" panose="020B0604020202020204" pitchFamily="34" charset="0"/>
              <a:buChar char="•"/>
            </a:pPr>
            <a:r>
              <a:rPr lang="en-US" sz="1600" dirty="0"/>
              <a:t>Approved.</a:t>
            </a:r>
          </a:p>
          <a:p>
            <a:pPr marL="742950" lvl="1" indent="-285750">
              <a:buFont typeface="Arial" panose="020B0604020202020204" pitchFamily="34" charset="0"/>
              <a:buChar char="•"/>
            </a:pPr>
            <a:r>
              <a:rPr lang="en-US" sz="1600" dirty="0"/>
              <a:t>Denied.</a:t>
            </a:r>
          </a:p>
          <a:p>
            <a:pPr marL="742950" lvl="1" indent="-285750">
              <a:buFont typeface="Arial" panose="020B0604020202020204" pitchFamily="34" charset="0"/>
              <a:buChar char="•"/>
            </a:pPr>
            <a:r>
              <a:rPr lang="en-US" sz="1600" dirty="0"/>
              <a:t>Approved after appeal.</a:t>
            </a:r>
          </a:p>
          <a:p>
            <a:pPr marL="742950" lvl="1" indent="-285750">
              <a:buFont typeface="Arial" panose="020B0604020202020204" pitchFamily="34" charset="0"/>
              <a:buChar char="•"/>
            </a:pPr>
            <a:r>
              <a:rPr lang="en-US" sz="1600" dirty="0"/>
              <a:t>Approved following an extended review timeframe.​</a:t>
            </a:r>
          </a:p>
          <a:p>
            <a:pPr>
              <a:buFont typeface="Arial" panose="020B0604020202020204" pitchFamily="34" charset="0"/>
              <a:buChar char="•"/>
            </a:pPr>
            <a:r>
              <a:rPr lang="en-US" sz="1600" dirty="0"/>
              <a:t>Average and median timeframes from submission to decision for both expedited and standard PA requests.​</a:t>
            </a:r>
          </a:p>
          <a:p>
            <a:pPr>
              <a:buNone/>
            </a:pPr>
            <a:r>
              <a:rPr lang="en-US" sz="1600" dirty="0"/>
              <a:t>Additionally, health plans must:​</a:t>
            </a:r>
          </a:p>
          <a:p>
            <a:pPr>
              <a:buFont typeface="Arial" panose="020B0604020202020204" pitchFamily="34" charset="0"/>
              <a:buChar char="•"/>
            </a:pPr>
            <a:r>
              <a:rPr lang="en-US" sz="1600" dirty="0"/>
              <a:t>Publish and regularly update the list of services requiring prior authorization on their websites.​</a:t>
            </a:r>
          </a:p>
          <a:p>
            <a:pPr>
              <a:buFont typeface="Arial" panose="020B0604020202020204" pitchFamily="34" charset="0"/>
              <a:buChar char="•"/>
            </a:pPr>
            <a:r>
              <a:rPr lang="en-US" sz="1600" dirty="0"/>
              <a:t>Provide prospective network providers with their PA policies and procedures.​</a:t>
            </a:r>
          </a:p>
        </p:txBody>
      </p:sp>
      <p:sp>
        <p:nvSpPr>
          <p:cNvPr id="4" name="Slide Number Placeholder 3">
            <a:extLst>
              <a:ext uri="{FF2B5EF4-FFF2-40B4-BE49-F238E27FC236}">
                <a16:creationId xmlns:a16="http://schemas.microsoft.com/office/drawing/2014/main" id="{C27C41C6-65DF-E2AF-1083-D389A946BB5F}"/>
              </a:ext>
            </a:extLst>
          </p:cNvPr>
          <p:cNvSpPr>
            <a:spLocks noGrp="1"/>
          </p:cNvSpPr>
          <p:nvPr>
            <p:ph type="sldNum" sz="quarter" idx="7"/>
          </p:nvPr>
        </p:nvSpPr>
        <p:spPr/>
        <p:txBody>
          <a:bodyPr/>
          <a:lstStyle/>
          <a:p>
            <a:fld id="{B6F15528-21DE-4FAA-801E-634DDDAF4B2B}" type="slidenum">
              <a:rPr lang="en-US" smtClean="0"/>
              <a:t>6</a:t>
            </a:fld>
            <a:endParaRPr lang="en-US"/>
          </a:p>
        </p:txBody>
      </p:sp>
      <p:sp>
        <p:nvSpPr>
          <p:cNvPr id="5" name="Title 3">
            <a:extLst>
              <a:ext uri="{FF2B5EF4-FFF2-40B4-BE49-F238E27FC236}">
                <a16:creationId xmlns:a16="http://schemas.microsoft.com/office/drawing/2014/main" id="{F84D3C2B-E0B4-4F54-A975-4A6FDFE3EDA4}"/>
              </a:ext>
            </a:extLst>
          </p:cNvPr>
          <p:cNvSpPr txBox="1">
            <a:spLocks/>
          </p:cNvSpPr>
          <p:nvPr/>
        </p:nvSpPr>
        <p:spPr>
          <a:xfrm>
            <a:off x="3951214" y="197346"/>
            <a:ext cx="7654644" cy="775778"/>
          </a:xfrm>
          <a:prstGeom prst="rect">
            <a:avLst/>
          </a:prstGeom>
        </p:spPr>
        <p:txBody>
          <a:bodyPr/>
          <a:lstStyle>
            <a:lvl1pPr algn="r" defTabSz="914400" rtl="0" eaLnBrk="1" latinLnBrk="0" hangingPunct="1">
              <a:lnSpc>
                <a:spcPct val="90000"/>
              </a:lnSpc>
              <a:spcBef>
                <a:spcPct val="0"/>
              </a:spcBef>
              <a:buNone/>
              <a:defRPr sz="4000" kern="1200">
                <a:solidFill>
                  <a:schemeClr val="tx1"/>
                </a:solidFill>
                <a:latin typeface="+mj-lt"/>
                <a:ea typeface="+mj-ea"/>
                <a:cs typeface="+mj-cs"/>
              </a:defRPr>
            </a:lvl1pPr>
          </a:lstStyle>
          <a:p>
            <a:pPr>
              <a:buClrTx/>
              <a:buFontTx/>
            </a:pPr>
            <a:r>
              <a:rPr lang="en-CA" dirty="0"/>
              <a:t>Louisiana PA Metrics</a:t>
            </a:r>
          </a:p>
        </p:txBody>
      </p:sp>
    </p:spTree>
    <p:extLst>
      <p:ext uri="{BB962C8B-B14F-4D97-AF65-F5344CB8AC3E}">
        <p14:creationId xmlns:p14="http://schemas.microsoft.com/office/powerpoint/2010/main" val="3844634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16488-D12F-1564-2D5F-BF6587617E6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1F4C2760-A1C9-A9B7-A5F0-F420D15A4911}"/>
              </a:ext>
            </a:extLst>
          </p:cNvPr>
          <p:cNvSpPr>
            <a:spLocks noGrp="1"/>
          </p:cNvSpPr>
          <p:nvPr>
            <p:ph type="body" sz="quarter" idx="14"/>
          </p:nvPr>
        </p:nvSpPr>
        <p:spPr>
          <a:xfrm>
            <a:off x="3756772" y="973124"/>
            <a:ext cx="7849086" cy="4980416"/>
          </a:xfrm>
        </p:spPr>
        <p:txBody>
          <a:bodyPr/>
          <a:lstStyle/>
          <a:p>
            <a:pPr>
              <a:buNone/>
            </a:pPr>
            <a:r>
              <a:rPr lang="en-US" sz="1600" dirty="0"/>
              <a:t>Minnesota law, under </a:t>
            </a:r>
            <a:r>
              <a:rPr lang="en-US" sz="1600" b="1" dirty="0"/>
              <a:t>Minnesota Statutes §62M.07</a:t>
            </a:r>
            <a:r>
              <a:rPr lang="en-US" sz="1600" dirty="0"/>
              <a:t>, mandates that:​</a:t>
            </a:r>
          </a:p>
          <a:p>
            <a:pPr>
              <a:buFont typeface="Arial" panose="020B0604020202020204" pitchFamily="34" charset="0"/>
              <a:buChar char="•"/>
            </a:pPr>
            <a:r>
              <a:rPr lang="en-US" sz="1600" dirty="0"/>
              <a:t>Utilization review organizations, health plan companies, and claims administrators must allow providers to submit PA requests 24/7 via telephone, facsimile, voicemail, or electronic mechanisms.​</a:t>
            </a:r>
          </a:p>
          <a:p>
            <a:pPr>
              <a:buFont typeface="Arial" panose="020B0604020202020204" pitchFamily="34" charset="0"/>
              <a:buChar char="•"/>
            </a:pPr>
            <a:r>
              <a:rPr lang="en-US" sz="1600" dirty="0"/>
              <a:t>Effective </a:t>
            </a:r>
            <a:r>
              <a:rPr lang="en-US" sz="1600" b="1" dirty="0"/>
              <a:t>January 1, 2027</a:t>
            </a:r>
            <a:r>
              <a:rPr lang="en-US" sz="1600" dirty="0"/>
              <a:t>, these entities must implement and maintain a prior authorization application programming interface (API) that automates the PA process for health care services (excluding prescription drugs and medications). The API must:</a:t>
            </a:r>
          </a:p>
          <a:p>
            <a:pPr marL="742950" lvl="1" indent="-285750">
              <a:buFont typeface="Arial" panose="020B0604020202020204" pitchFamily="34" charset="0"/>
              <a:buChar char="•"/>
            </a:pPr>
            <a:r>
              <a:rPr lang="en-US" sz="1600" dirty="0"/>
              <a:t>Allow providers to determine whether a PA is required.</a:t>
            </a:r>
          </a:p>
          <a:p>
            <a:pPr marL="742950" lvl="1" indent="-285750">
              <a:buFont typeface="Arial" panose="020B0604020202020204" pitchFamily="34" charset="0"/>
              <a:buChar char="•"/>
            </a:pPr>
            <a:r>
              <a:rPr lang="en-US" sz="1600" dirty="0"/>
              <a:t>Identify PA information and documentation requirements.</a:t>
            </a:r>
          </a:p>
          <a:p>
            <a:pPr marL="742950" lvl="1" indent="-285750">
              <a:buFont typeface="Arial" panose="020B0604020202020204" pitchFamily="34" charset="0"/>
              <a:buChar char="•"/>
            </a:pPr>
            <a:r>
              <a:rPr lang="en-US" sz="1600" dirty="0"/>
              <a:t>Facilitate the exchange of PA requests and determinations from provider electronic health records or practice management systems.​</a:t>
            </a:r>
          </a:p>
          <a:p>
            <a:pPr>
              <a:buFont typeface="Arial" panose="020B0604020202020204" pitchFamily="34" charset="0"/>
              <a:buChar char="•"/>
            </a:pPr>
            <a:r>
              <a:rPr lang="en-US" sz="1600" dirty="0"/>
              <a:t>The API must use the Health Level Seven (HL7) Fast Healthcare Interoperability Resources (FHIR) standard in accordance with federal regulations.</a:t>
            </a:r>
          </a:p>
          <a:p>
            <a:pPr marL="0" indent="0">
              <a:buNone/>
            </a:pPr>
            <a:endParaRPr lang="en-US" sz="1600" dirty="0"/>
          </a:p>
        </p:txBody>
      </p:sp>
      <p:sp>
        <p:nvSpPr>
          <p:cNvPr id="4" name="Slide Number Placeholder 3">
            <a:extLst>
              <a:ext uri="{FF2B5EF4-FFF2-40B4-BE49-F238E27FC236}">
                <a16:creationId xmlns:a16="http://schemas.microsoft.com/office/drawing/2014/main" id="{28E0BEAB-FF06-0C9E-A05F-18A8BD354C2A}"/>
              </a:ext>
            </a:extLst>
          </p:cNvPr>
          <p:cNvSpPr>
            <a:spLocks noGrp="1"/>
          </p:cNvSpPr>
          <p:nvPr>
            <p:ph type="sldNum" sz="quarter" idx="7"/>
          </p:nvPr>
        </p:nvSpPr>
        <p:spPr/>
        <p:txBody>
          <a:bodyPr/>
          <a:lstStyle/>
          <a:p>
            <a:fld id="{B6F15528-21DE-4FAA-801E-634DDDAF4B2B}" type="slidenum">
              <a:rPr lang="en-US" smtClean="0"/>
              <a:t>7</a:t>
            </a:fld>
            <a:endParaRPr lang="en-US"/>
          </a:p>
        </p:txBody>
      </p:sp>
      <p:sp>
        <p:nvSpPr>
          <p:cNvPr id="5" name="Title 3">
            <a:extLst>
              <a:ext uri="{FF2B5EF4-FFF2-40B4-BE49-F238E27FC236}">
                <a16:creationId xmlns:a16="http://schemas.microsoft.com/office/drawing/2014/main" id="{4B322C15-C367-C0BD-5BAA-9AAFF8E66BD2}"/>
              </a:ext>
            </a:extLst>
          </p:cNvPr>
          <p:cNvSpPr txBox="1">
            <a:spLocks/>
          </p:cNvSpPr>
          <p:nvPr/>
        </p:nvSpPr>
        <p:spPr>
          <a:xfrm>
            <a:off x="3951214" y="197346"/>
            <a:ext cx="7654644" cy="775778"/>
          </a:xfrm>
          <a:prstGeom prst="rect">
            <a:avLst/>
          </a:prstGeom>
        </p:spPr>
        <p:txBody>
          <a:bodyPr/>
          <a:lstStyle>
            <a:lvl1pPr algn="r" defTabSz="914400" rtl="0" eaLnBrk="1" latinLnBrk="0" hangingPunct="1">
              <a:lnSpc>
                <a:spcPct val="90000"/>
              </a:lnSpc>
              <a:spcBef>
                <a:spcPct val="0"/>
              </a:spcBef>
              <a:buNone/>
              <a:defRPr sz="4000" kern="1200">
                <a:solidFill>
                  <a:schemeClr val="tx1"/>
                </a:solidFill>
                <a:latin typeface="+mj-lt"/>
                <a:ea typeface="+mj-ea"/>
                <a:cs typeface="+mj-cs"/>
              </a:defRPr>
            </a:lvl1pPr>
          </a:lstStyle>
          <a:p>
            <a:pPr>
              <a:buClrTx/>
              <a:buFontTx/>
            </a:pPr>
            <a:r>
              <a:rPr lang="en-CA" dirty="0"/>
              <a:t>Minnesota PA Metrics</a:t>
            </a:r>
          </a:p>
        </p:txBody>
      </p:sp>
    </p:spTree>
    <p:extLst>
      <p:ext uri="{BB962C8B-B14F-4D97-AF65-F5344CB8AC3E}">
        <p14:creationId xmlns:p14="http://schemas.microsoft.com/office/powerpoint/2010/main" val="25652386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C5AA3A-C946-5930-1A39-A8C4C8F183EF}"/>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10D47D95-510F-5CA4-5889-4A6596F96E7C}"/>
              </a:ext>
            </a:extLst>
          </p:cNvPr>
          <p:cNvSpPr>
            <a:spLocks noGrp="1"/>
          </p:cNvSpPr>
          <p:nvPr>
            <p:ph type="body" sz="quarter" idx="14"/>
          </p:nvPr>
        </p:nvSpPr>
        <p:spPr>
          <a:xfrm>
            <a:off x="3756772" y="1106905"/>
            <a:ext cx="7849086" cy="5055535"/>
          </a:xfrm>
        </p:spPr>
        <p:txBody>
          <a:bodyPr/>
          <a:lstStyle/>
          <a:p>
            <a:pPr>
              <a:buNone/>
            </a:pPr>
            <a:r>
              <a:rPr lang="en-US" sz="1600" dirty="0"/>
              <a:t>As of April 2025, the Mississippi Division of Medicaid (DOM) is aligning with the federal </a:t>
            </a:r>
            <a:r>
              <a:rPr lang="en-US" sz="1600" b="1" dirty="0"/>
              <a:t>CMS Interoperability and Prior Authorization Final Rule (CMS-0057-F)</a:t>
            </a:r>
            <a:r>
              <a:rPr lang="en-US" sz="1600" dirty="0"/>
              <a:t>, which mandates that all state Medicaid and CHIP Fee-for-Service (FFS) programs publicly report specific prior authorization metrics. These requirements are designed to enhance transparency and efficiency in the prior authorization process.​</a:t>
            </a:r>
          </a:p>
          <a:p>
            <a:pPr>
              <a:buNone/>
            </a:pPr>
            <a:r>
              <a:rPr lang="en-US" sz="1600" b="1" dirty="0"/>
              <a:t>Mississippi's Implementation Efforts:</a:t>
            </a:r>
            <a:endParaRPr lang="en-US" sz="1600" dirty="0"/>
          </a:p>
          <a:p>
            <a:pPr>
              <a:buNone/>
            </a:pPr>
            <a:r>
              <a:rPr lang="en-US" sz="1600" dirty="0"/>
              <a:t>Mississippi has initiated steps to comply with these federal requirements. The DOM has already published prior authorization statistics for Calendar Year 2024, including pharmacy-specific data, on its official website. Additionally, the DOM has indicated that reporting for Managed Care Organizations (MCOs) is forthcoming.​</a:t>
            </a:r>
          </a:p>
          <a:p>
            <a:pPr>
              <a:buNone/>
            </a:pPr>
            <a:r>
              <a:rPr lang="en-US" sz="1600" b="1" dirty="0"/>
              <a:t>State-Level Legislation:</a:t>
            </a:r>
            <a:endParaRPr lang="en-US" sz="1600" dirty="0"/>
          </a:p>
          <a:p>
            <a:pPr>
              <a:buNone/>
            </a:pPr>
            <a:r>
              <a:rPr lang="en-US" sz="1600" dirty="0"/>
              <a:t>Beyond federal mandates, Mississippi enacted the </a:t>
            </a:r>
            <a:r>
              <a:rPr lang="en-US" sz="1600" b="1" dirty="0"/>
              <a:t>Prior Authorization Reform Act (Senate Bill 2140)</a:t>
            </a:r>
            <a:r>
              <a:rPr lang="en-US" sz="1600" dirty="0"/>
              <a:t>, effective July 1, 2024. This legislation aims to:​</a:t>
            </a:r>
          </a:p>
          <a:p>
            <a:pPr>
              <a:buFont typeface="Arial" panose="020B0604020202020204" pitchFamily="34" charset="0"/>
              <a:buChar char="•"/>
            </a:pPr>
            <a:r>
              <a:rPr lang="en-US" sz="1600" dirty="0"/>
              <a:t>Streamline prior authorization processes.​</a:t>
            </a:r>
          </a:p>
          <a:p>
            <a:pPr>
              <a:buFont typeface="Arial" panose="020B0604020202020204" pitchFamily="34" charset="0"/>
              <a:buChar char="•"/>
            </a:pPr>
            <a:r>
              <a:rPr lang="en-US" sz="1600" dirty="0"/>
              <a:t>Enhance transparency in decision-making.​</a:t>
            </a:r>
          </a:p>
          <a:p>
            <a:pPr>
              <a:buFont typeface="Arial" panose="020B0604020202020204" pitchFamily="34" charset="0"/>
              <a:buChar char="•"/>
            </a:pPr>
            <a:r>
              <a:rPr lang="en-US" sz="1600" dirty="0"/>
              <a:t>Ensure clinical justifications for denials.​</a:t>
            </a:r>
          </a:p>
          <a:p>
            <a:pPr>
              <a:buFont typeface="Arial" panose="020B0604020202020204" pitchFamily="34" charset="0"/>
              <a:buChar char="•"/>
            </a:pPr>
            <a:r>
              <a:rPr lang="en-US" sz="1600" dirty="0"/>
              <a:t>Improve the appeals process for providers and patients.​</a:t>
            </a:r>
          </a:p>
          <a:p>
            <a:pPr marL="0" indent="0">
              <a:buNone/>
            </a:pPr>
            <a:endParaRPr lang="en-US" sz="1800" dirty="0"/>
          </a:p>
        </p:txBody>
      </p:sp>
      <p:sp>
        <p:nvSpPr>
          <p:cNvPr id="4" name="Slide Number Placeholder 3">
            <a:extLst>
              <a:ext uri="{FF2B5EF4-FFF2-40B4-BE49-F238E27FC236}">
                <a16:creationId xmlns:a16="http://schemas.microsoft.com/office/drawing/2014/main" id="{84202D59-4F53-D679-BCC9-796F18909929}"/>
              </a:ext>
            </a:extLst>
          </p:cNvPr>
          <p:cNvSpPr>
            <a:spLocks noGrp="1"/>
          </p:cNvSpPr>
          <p:nvPr>
            <p:ph type="sldNum" sz="quarter" idx="7"/>
          </p:nvPr>
        </p:nvSpPr>
        <p:spPr/>
        <p:txBody>
          <a:bodyPr/>
          <a:lstStyle/>
          <a:p>
            <a:fld id="{B6F15528-21DE-4FAA-801E-634DDDAF4B2B}" type="slidenum">
              <a:rPr lang="en-US" smtClean="0"/>
              <a:t>8</a:t>
            </a:fld>
            <a:endParaRPr lang="en-US"/>
          </a:p>
        </p:txBody>
      </p:sp>
      <p:sp>
        <p:nvSpPr>
          <p:cNvPr id="5" name="Title 3">
            <a:extLst>
              <a:ext uri="{FF2B5EF4-FFF2-40B4-BE49-F238E27FC236}">
                <a16:creationId xmlns:a16="http://schemas.microsoft.com/office/drawing/2014/main" id="{6F6F36D9-7640-213C-2959-34DAD0242B00}"/>
              </a:ext>
            </a:extLst>
          </p:cNvPr>
          <p:cNvSpPr txBox="1">
            <a:spLocks/>
          </p:cNvSpPr>
          <p:nvPr/>
        </p:nvSpPr>
        <p:spPr>
          <a:xfrm>
            <a:off x="3951214" y="197346"/>
            <a:ext cx="7654644" cy="775778"/>
          </a:xfrm>
          <a:prstGeom prst="rect">
            <a:avLst/>
          </a:prstGeom>
        </p:spPr>
        <p:txBody>
          <a:bodyPr/>
          <a:lstStyle>
            <a:lvl1pPr algn="r" defTabSz="914400" rtl="0" eaLnBrk="1" latinLnBrk="0" hangingPunct="1">
              <a:lnSpc>
                <a:spcPct val="90000"/>
              </a:lnSpc>
              <a:spcBef>
                <a:spcPct val="0"/>
              </a:spcBef>
              <a:buNone/>
              <a:defRPr sz="4000" kern="1200">
                <a:solidFill>
                  <a:schemeClr val="tx1"/>
                </a:solidFill>
                <a:latin typeface="+mj-lt"/>
                <a:ea typeface="+mj-ea"/>
                <a:cs typeface="+mj-cs"/>
              </a:defRPr>
            </a:lvl1pPr>
          </a:lstStyle>
          <a:p>
            <a:pPr>
              <a:buClrTx/>
              <a:buFontTx/>
            </a:pPr>
            <a:r>
              <a:rPr lang="en-CA" dirty="0"/>
              <a:t>Mississippi PA Metrics</a:t>
            </a:r>
          </a:p>
        </p:txBody>
      </p:sp>
    </p:spTree>
    <p:extLst>
      <p:ext uri="{BB962C8B-B14F-4D97-AF65-F5344CB8AC3E}">
        <p14:creationId xmlns:p14="http://schemas.microsoft.com/office/powerpoint/2010/main" val="3542245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A03E20-8358-90B5-FF4C-58673E98F04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01D0DDE2-87AA-E23D-36CA-D6FE92D3CE24}"/>
              </a:ext>
            </a:extLst>
          </p:cNvPr>
          <p:cNvSpPr>
            <a:spLocks noGrp="1"/>
          </p:cNvSpPr>
          <p:nvPr>
            <p:ph type="body" sz="quarter" idx="14"/>
          </p:nvPr>
        </p:nvSpPr>
        <p:spPr>
          <a:xfrm>
            <a:off x="3756772" y="1347536"/>
            <a:ext cx="7849086" cy="4606003"/>
          </a:xfrm>
        </p:spPr>
        <p:txBody>
          <a:bodyPr/>
          <a:lstStyle/>
          <a:p>
            <a:pPr>
              <a:buNone/>
            </a:pPr>
            <a:r>
              <a:rPr lang="en-US" sz="1600" dirty="0"/>
              <a:t>Beyond metric reporting, OHCA is also required to:​</a:t>
            </a:r>
          </a:p>
          <a:p>
            <a:pPr>
              <a:buFont typeface="Arial" panose="020B0604020202020204" pitchFamily="34" charset="0"/>
              <a:buChar char="•"/>
            </a:pPr>
            <a:r>
              <a:rPr lang="en-US" sz="1600" b="1" dirty="0"/>
              <a:t>Provide Specific Denial Reasons:</a:t>
            </a:r>
            <a:r>
              <a:rPr lang="en-US" sz="1600" dirty="0"/>
              <a:t> Beginning in 2026, OHCA must provide specific reasons for any denied prior authorization decisions, regardless of the method used to send the prior authorization request.​</a:t>
            </a:r>
          </a:p>
          <a:p>
            <a:pPr>
              <a:buFont typeface="Arial" panose="020B0604020202020204" pitchFamily="34" charset="0"/>
              <a:buChar char="•"/>
            </a:pPr>
            <a:r>
              <a:rPr lang="en-US" sz="1600" b="1" dirty="0"/>
              <a:t>Implement FHIR-Based APIs:</a:t>
            </a:r>
            <a:r>
              <a:rPr lang="en-US" sz="1600" dirty="0"/>
              <a:t> By January 1, 2027, OHCA must implement and maintain Health Level 7® (HL7®) Fast Healthcare Interoperability Resources® (FHIR®) application programming interfaces (APIs) to facilitate electronic prior authorization processes.​</a:t>
            </a:r>
          </a:p>
          <a:p>
            <a:pPr marL="0" indent="0">
              <a:buNone/>
            </a:pPr>
            <a:endParaRPr lang="en-US" sz="1800" dirty="0"/>
          </a:p>
        </p:txBody>
      </p:sp>
      <p:sp>
        <p:nvSpPr>
          <p:cNvPr id="4" name="Slide Number Placeholder 3">
            <a:extLst>
              <a:ext uri="{FF2B5EF4-FFF2-40B4-BE49-F238E27FC236}">
                <a16:creationId xmlns:a16="http://schemas.microsoft.com/office/drawing/2014/main" id="{281DD4B4-12F7-B600-29A5-EBCACA8ACA94}"/>
              </a:ext>
            </a:extLst>
          </p:cNvPr>
          <p:cNvSpPr>
            <a:spLocks noGrp="1"/>
          </p:cNvSpPr>
          <p:nvPr>
            <p:ph type="sldNum" sz="quarter" idx="7"/>
          </p:nvPr>
        </p:nvSpPr>
        <p:spPr/>
        <p:txBody>
          <a:bodyPr/>
          <a:lstStyle/>
          <a:p>
            <a:fld id="{B6F15528-21DE-4FAA-801E-634DDDAF4B2B}" type="slidenum">
              <a:rPr lang="en-US" smtClean="0"/>
              <a:t>9</a:t>
            </a:fld>
            <a:endParaRPr lang="en-US"/>
          </a:p>
        </p:txBody>
      </p:sp>
      <p:sp>
        <p:nvSpPr>
          <p:cNvPr id="5" name="Title 3">
            <a:extLst>
              <a:ext uri="{FF2B5EF4-FFF2-40B4-BE49-F238E27FC236}">
                <a16:creationId xmlns:a16="http://schemas.microsoft.com/office/drawing/2014/main" id="{8E56AA9F-457B-04F7-316F-3875DBF0551A}"/>
              </a:ext>
            </a:extLst>
          </p:cNvPr>
          <p:cNvSpPr txBox="1">
            <a:spLocks/>
          </p:cNvSpPr>
          <p:nvPr/>
        </p:nvSpPr>
        <p:spPr>
          <a:xfrm>
            <a:off x="3951214" y="197346"/>
            <a:ext cx="7654644" cy="775778"/>
          </a:xfrm>
          <a:prstGeom prst="rect">
            <a:avLst/>
          </a:prstGeom>
        </p:spPr>
        <p:txBody>
          <a:bodyPr/>
          <a:lstStyle>
            <a:lvl1pPr algn="r" defTabSz="914400" rtl="0" eaLnBrk="1" latinLnBrk="0" hangingPunct="1">
              <a:lnSpc>
                <a:spcPct val="90000"/>
              </a:lnSpc>
              <a:spcBef>
                <a:spcPct val="0"/>
              </a:spcBef>
              <a:buNone/>
              <a:defRPr sz="4000" kern="1200">
                <a:solidFill>
                  <a:schemeClr val="tx1"/>
                </a:solidFill>
                <a:latin typeface="+mj-lt"/>
                <a:ea typeface="+mj-ea"/>
                <a:cs typeface="+mj-cs"/>
              </a:defRPr>
            </a:lvl1pPr>
          </a:lstStyle>
          <a:p>
            <a:pPr>
              <a:buClrTx/>
              <a:buFontTx/>
            </a:pPr>
            <a:r>
              <a:rPr lang="en-CA" dirty="0"/>
              <a:t>Oklahoma PA Metrics</a:t>
            </a:r>
          </a:p>
        </p:txBody>
      </p:sp>
    </p:spTree>
    <p:extLst>
      <p:ext uri="{BB962C8B-B14F-4D97-AF65-F5344CB8AC3E}">
        <p14:creationId xmlns:p14="http://schemas.microsoft.com/office/powerpoint/2010/main" val="1630131491"/>
      </p:ext>
    </p:extLst>
  </p:cSld>
  <p:clrMapOvr>
    <a:masterClrMapping/>
  </p:clrMapOvr>
</p:sld>
</file>

<file path=ppt/theme/theme1.xml><?xml version="1.0" encoding="utf-8"?>
<a:theme xmlns:a="http://schemas.openxmlformats.org/drawingml/2006/main" name="CV Master Rev 02-2024">
  <a:themeElements>
    <a:clrScheme name="Custom 106">
      <a:dk1>
        <a:srgbClr val="474749"/>
      </a:dk1>
      <a:lt1>
        <a:sysClr val="window" lastClr="FFFFFF"/>
      </a:lt1>
      <a:dk2>
        <a:srgbClr val="2A323A"/>
      </a:dk2>
      <a:lt2>
        <a:srgbClr val="51657F"/>
      </a:lt2>
      <a:accent1>
        <a:srgbClr val="A91F24"/>
      </a:accent1>
      <a:accent2>
        <a:srgbClr val="DFD5A9"/>
      </a:accent2>
      <a:accent3>
        <a:srgbClr val="D6843C"/>
      </a:accent3>
      <a:accent4>
        <a:srgbClr val="873F1E"/>
      </a:accent4>
      <a:accent5>
        <a:srgbClr val="E41F26"/>
      </a:accent5>
      <a:accent6>
        <a:srgbClr val="785B4D"/>
      </a:accent6>
      <a:hlink>
        <a:srgbClr val="C00000"/>
      </a:hlink>
      <a:folHlink>
        <a:srgbClr val="C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Vinci Template.potx" id="{34EECB1E-73B2-471C-AFBD-1668F3DB8884}" vid="{45381E6B-B93A-4F9B-A2D6-F200669F6A57}"/>
    </a:ext>
  </a:extLst>
</a:theme>
</file>

<file path=ppt/theme/theme2.xml><?xml version="1.0" encoding="utf-8"?>
<a:theme xmlns:a="http://schemas.openxmlformats.org/drawingml/2006/main" name="1_CV Master Rev 02-2024">
  <a:themeElements>
    <a:clrScheme name="Custom 106">
      <a:dk1>
        <a:srgbClr val="474749"/>
      </a:dk1>
      <a:lt1>
        <a:sysClr val="window" lastClr="FFFFFF"/>
      </a:lt1>
      <a:dk2>
        <a:srgbClr val="2A323A"/>
      </a:dk2>
      <a:lt2>
        <a:srgbClr val="51657F"/>
      </a:lt2>
      <a:accent1>
        <a:srgbClr val="A91F24"/>
      </a:accent1>
      <a:accent2>
        <a:srgbClr val="DFD5A9"/>
      </a:accent2>
      <a:accent3>
        <a:srgbClr val="D6843C"/>
      </a:accent3>
      <a:accent4>
        <a:srgbClr val="873F1E"/>
      </a:accent4>
      <a:accent5>
        <a:srgbClr val="E41F26"/>
      </a:accent5>
      <a:accent6>
        <a:srgbClr val="785B4D"/>
      </a:accent6>
      <a:hlink>
        <a:srgbClr val="C00000"/>
      </a:hlink>
      <a:folHlink>
        <a:srgbClr val="C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 Vinci Event Presentation Template.potx" id="{AE0F4106-A23F-4698-9F54-64DD89DF35DD}" vid="{4BBDFFCF-3C97-4737-97F2-F098A7A3CD47}"/>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C8FC9818E7A2340A2B524F46111FD15" ma:contentTypeVersion="19" ma:contentTypeDescription="Create a new document." ma:contentTypeScope="" ma:versionID="7ef9a8bc46a14bfd553da3a3e6695c4d">
  <xsd:schema xmlns:xsd="http://www.w3.org/2001/XMLSchema" xmlns:xs="http://www.w3.org/2001/XMLSchema" xmlns:p="http://schemas.microsoft.com/office/2006/metadata/properties" xmlns:ns2="9f94fe76-4e69-4a06-93ce-361b54a8e543" xmlns:ns3="cf5a87e6-8225-499d-8aa7-664ff23f0528" targetNamespace="http://schemas.microsoft.com/office/2006/metadata/properties" ma:root="true" ma:fieldsID="580938c8cdc1ed620302479102261575" ns2:_="" ns3:_="">
    <xsd:import namespace="9f94fe76-4e69-4a06-93ce-361b54a8e543"/>
    <xsd:import namespace="cf5a87e6-8225-499d-8aa7-664ff23f0528"/>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ObjectDetectorVersions" minOccurs="0"/>
                <xsd:element ref="ns2:MediaServiceSearchProperties" minOccurs="0"/>
                <xsd:element ref="ns2:lcf76f155ced4ddcb4097134ff3c332f" minOccurs="0"/>
                <xsd:element ref="ns3:TaxCatchAll"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f94fe76-4e69-4a06-93ce-361b54a8e54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37a25660-35f9-45a2-94c2-2d1fac8d7fcc" ma:termSetId="09814cd3-568e-fe90-9814-8d621ff8fb84" ma:anchorId="fba54fb3-c3e1-fe81-a776-ca4b69148c4d" ma:open="true" ma:isKeyword="false">
      <xsd:complexType>
        <xsd:sequence>
          <xsd:element ref="pc:Terms" minOccurs="0" maxOccurs="1"/>
        </xsd:sequence>
      </xsd:complex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f5a87e6-8225-499d-8aa7-664ff23f0528"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4" nillable="true" ma:displayName="Taxonomy Catch All Column" ma:hidden="true" ma:list="{9b197a34-fbdf-410c-a96d-18806817e71c}" ma:internalName="TaxCatchAll" ma:showField="CatchAllData" ma:web="cf5a87e6-8225-499d-8aa7-664ff23f052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cf5a87e6-8225-499d-8aa7-664ff23f0528">
      <UserInfo>
        <DisplayName>Kathy Moncelsi</DisplayName>
        <AccountId>117</AccountId>
        <AccountType/>
      </UserInfo>
      <UserInfo>
        <DisplayName>Vanessa Candelora</DisplayName>
        <AccountId>7525</AccountId>
        <AccountType/>
      </UserInfo>
      <UserInfo>
        <DisplayName>Phung Matthews</DisplayName>
        <AccountId>7256</AccountId>
        <AccountType/>
      </UserInfo>
      <UserInfo>
        <DisplayName>Jordyn King</DisplayName>
        <AccountId>6166</AccountId>
        <AccountType/>
      </UserInfo>
      <UserInfo>
        <DisplayName>Pooja Babbrah</DisplayName>
        <AccountId>63</AccountId>
        <AccountType/>
      </UserInfo>
      <UserInfo>
        <DisplayName>Frank McKinney</DisplayName>
        <AccountId>6074</AccountId>
        <AccountType/>
      </UserInfo>
      <UserInfo>
        <DisplayName>Amy Johnson</DisplayName>
        <AccountId>281</AccountId>
        <AccountType/>
      </UserInfo>
      <UserInfo>
        <DisplayName>Michael Solomon</DisplayName>
        <AccountId>78</AccountId>
        <AccountType/>
      </UserInfo>
      <UserInfo>
        <DisplayName>Tony Schueth</DisplayName>
        <AccountId>24</AccountId>
        <AccountType/>
      </UserInfo>
    </SharedWithUsers>
    <TaxCatchAll xmlns="cf5a87e6-8225-499d-8aa7-664ff23f0528" xsi:nil="true"/>
    <lcf76f155ced4ddcb4097134ff3c332f xmlns="9f94fe76-4e69-4a06-93ce-361b54a8e543">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0BA6B2E7-CD55-478D-BEC8-4794A5943CF4}">
  <ds:schemaRefs>
    <ds:schemaRef ds:uri="http://schemas.microsoft.com/sharepoint/v3/contenttype/forms"/>
  </ds:schemaRefs>
</ds:datastoreItem>
</file>

<file path=customXml/itemProps2.xml><?xml version="1.0" encoding="utf-8"?>
<ds:datastoreItem xmlns:ds="http://schemas.openxmlformats.org/officeDocument/2006/customXml" ds:itemID="{75D6C950-6891-4B9F-8042-EAAA803A1D70}">
  <ds:schemaRefs>
    <ds:schemaRef ds:uri="9f94fe76-4e69-4a06-93ce-361b54a8e543"/>
    <ds:schemaRef ds:uri="cf5a87e6-8225-499d-8aa7-664ff23f052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BC3541C-51DD-43E3-8C9A-56AC6823A20C}">
  <ds:schemaRefs>
    <ds:schemaRef ds:uri="9f94fe76-4e69-4a06-93ce-361b54a8e543"/>
    <ds:schemaRef ds:uri="cf5a87e6-8225-499d-8aa7-664ff23f052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DaVinci Template 1</Template>
  <TotalTime>34056</TotalTime>
  <Words>3354</Words>
  <Application>Microsoft Office PowerPoint</Application>
  <PresentationFormat>Widescreen</PresentationFormat>
  <Paragraphs>323</Paragraphs>
  <Slides>25</Slides>
  <Notes>10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25</vt:i4>
      </vt:variant>
    </vt:vector>
  </HeadingPairs>
  <TitlesOfParts>
    <vt:vector size="33" baseType="lpstr">
      <vt:lpstr>Wingdings</vt:lpstr>
      <vt:lpstr>Helvetica</vt:lpstr>
      <vt:lpstr>Arial</vt:lpstr>
      <vt:lpstr>Times New Roman</vt:lpstr>
      <vt:lpstr>Calibri</vt:lpstr>
      <vt:lpstr>Aptos</vt:lpstr>
      <vt:lpstr>CV Master Rev 02-2024</vt:lpstr>
      <vt:lpstr>1_CV Master Rev 02-2024</vt:lpstr>
      <vt:lpstr>PowerPoint Presentation</vt:lpstr>
      <vt:lpstr>Agenda</vt:lpstr>
      <vt:lpstr>CMS-0057-F PA Metrics</vt:lpstr>
      <vt:lpstr>Colorado State PA Metrics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Washington State PA Metrics</vt:lpstr>
      <vt:lpstr>Benefits of Collecting PA API Metrics </vt:lpstr>
      <vt:lpstr> Coverage Requirements Discovery(CRD) IG Metrics</vt:lpstr>
      <vt:lpstr>Documentation Templates and Rule (DTR) IG Metrics</vt:lpstr>
      <vt:lpstr>Prior Authorization Support (PAS) IG Metrics</vt:lpstr>
      <vt:lpstr>Burden Reduction IG Metric Data Models</vt:lpstr>
      <vt:lpstr>Your Presenter</vt:lpstr>
      <vt:lpstr>CMS-0057 Adds New Requirements for Patient Access</vt:lpstr>
      <vt:lpstr>When is Reporting Required?</vt:lpstr>
      <vt:lpstr>What Needs to be Reported?</vt:lpstr>
      <vt:lpstr>The text from the rule</vt:lpstr>
      <vt:lpstr>How will data be reported?</vt:lpstr>
      <vt:lpstr>Key Messages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Crystal Kallem</dc:creator>
  <cp:lastModifiedBy>Robert Dieterle</cp:lastModifiedBy>
  <cp:revision>68</cp:revision>
  <dcterms:created xsi:type="dcterms:W3CDTF">2024-03-06T23:02:36Z</dcterms:created>
  <dcterms:modified xsi:type="dcterms:W3CDTF">2025-04-19T21:16:54Z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0x0101002C8FC9818E7A2340A2B524F46111FD15</vt:lpwstr>
  </property>
  <property fmtid="{D5CDD505-2E9C-101B-9397-08002B2CF9AE}" pid="3" name="MediaServiceImageTags">
    <vt:lpwstr/>
  </property>
</Properties>
</file>

<file path=docProps/thumbnail.jpeg>
</file>